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4" r:id="rId29"/>
    <p:sldId id="285" r:id="rId30"/>
    <p:sldId id="307" r:id="rId31"/>
    <p:sldId id="309" r:id="rId32"/>
    <p:sldId id="308" r:id="rId33"/>
    <p:sldId id="283"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3" r:id="rId50"/>
    <p:sldId id="304" r:id="rId51"/>
    <p:sldId id="305" r:id="rId52"/>
    <p:sldId id="306" r:id="rId53"/>
    <p:sldId id="301"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arsayılan Bölüm" id="{AC7EF88E-95C8-4FBC-8BBC-448F188C1451}">
          <p14:sldIdLst>
            <p14:sldId id="256"/>
          </p14:sldIdLst>
        </p14:section>
        <p14:section name="K EN YAKIN KOMŞU" id="{68D621BE-117E-404B-9EA8-7A53EAE73AAA}">
          <p14:sldIdLst>
            <p14:sldId id="257"/>
            <p14:sldId id="258"/>
            <p14:sldId id="259"/>
            <p14:sldId id="260"/>
            <p14:sldId id="261"/>
            <p14:sldId id="262"/>
            <p14:sldId id="263"/>
          </p14:sldIdLst>
        </p14:section>
        <p14:section name="DESTEK VEKTÖR REGRESYONU" id="{1007438D-22ED-40F4-95B4-B4A9540C8D80}">
          <p14:sldIdLst>
            <p14:sldId id="264"/>
            <p14:sldId id="265"/>
            <p14:sldId id="266"/>
            <p14:sldId id="267"/>
            <p14:sldId id="268"/>
            <p14:sldId id="269"/>
          </p14:sldIdLst>
        </p14:section>
        <p14:section name="YAPAY SİNİR AĞLARI" id="{78052819-38F8-496C-85E5-4E599F3CB322}">
          <p14:sldIdLst>
            <p14:sldId id="270"/>
            <p14:sldId id="271"/>
            <p14:sldId id="272"/>
            <p14:sldId id="273"/>
            <p14:sldId id="274"/>
            <p14:sldId id="275"/>
            <p14:sldId id="276"/>
            <p14:sldId id="277"/>
            <p14:sldId id="278"/>
            <p14:sldId id="279"/>
            <p14:sldId id="280"/>
          </p14:sldIdLst>
        </p14:section>
        <p14:section name="CLASSIFICATION AND REGRESSION TREE - CART REGRESYON" id="{99429E73-762A-406B-8E42-4191FA6D9CD3}">
          <p14:sldIdLst>
            <p14:sldId id="281"/>
            <p14:sldId id="282"/>
            <p14:sldId id="284"/>
            <p14:sldId id="285"/>
            <p14:sldId id="307"/>
            <p14:sldId id="309"/>
            <p14:sldId id="308"/>
            <p14:sldId id="283"/>
            <p14:sldId id="286"/>
            <p14:sldId id="287"/>
            <p14:sldId id="288"/>
            <p14:sldId id="289"/>
            <p14:sldId id="290"/>
          </p14:sldIdLst>
        </p14:section>
        <p14:section name="RANDOM FOREST" id="{2D0DC7FA-440D-48DE-82F6-D2268C77AE14}">
          <p14:sldIdLst>
            <p14:sldId id="291"/>
          </p14:sldIdLst>
        </p14:section>
        <p14:section name="bagging - bootstrap" id="{86AF31C2-DC27-41A0-85FE-3D56BCC8C088}">
          <p14:sldIdLst>
            <p14:sldId id="292"/>
            <p14:sldId id="293"/>
            <p14:sldId id="294"/>
            <p14:sldId id="295"/>
            <p14:sldId id="296"/>
            <p14:sldId id="297"/>
          </p14:sldIdLst>
        </p14:section>
        <p14:section name="random forest" id="{BEBD8FE1-A1C5-40C2-8081-0A4A4C774910}">
          <p14:sldIdLst>
            <p14:sldId id="298"/>
            <p14:sldId id="299"/>
            <p14:sldId id="300"/>
          </p14:sldIdLst>
        </p14:section>
        <p14:section name="GRADIENT BOOSTING MACHINES" id="{63C9CE62-E718-499B-878F-513D61D97F9C}">
          <p14:sldIdLst>
            <p14:sldId id="303"/>
            <p14:sldId id="304"/>
            <p14:sldId id="305"/>
            <p14:sldId id="306"/>
            <p14:sldId id="301"/>
            <p14:sldId id="310"/>
            <p14:sldId id="311"/>
          </p14:sldIdLst>
        </p14:section>
        <p14:section name="XGBOOST- EXTREME GRADIENT BOOSTING-  REGRESYON" id="{1636081B-F69F-40BB-BB64-C4C2388D410B}">
          <p14:sldIdLst>
            <p14:sldId id="312"/>
            <p14:sldId id="313"/>
            <p14:sldId id="314"/>
          </p14:sldIdLst>
        </p14:section>
        <p14:section name="LIGHT GBM REGRESYON" id="{378B5DBF-3440-4736-B8C4-A6D869B5263D}">
          <p14:sldIdLst>
            <p14:sldId id="315"/>
            <p14:sldId id="316"/>
            <p14:sldId id="317"/>
          </p14:sldIdLst>
        </p14:section>
        <p14:section name="CATBOOST ( CATEGORY BOOSTING ) REGRESYON" id="{C8AE3057-E0CD-484F-89AE-6E4A802E5CB3}">
          <p14:sldIdLst>
            <p14:sldId id="318"/>
            <p14:sldId id="319"/>
            <p14:sldId id="320"/>
          </p14:sldIdLst>
        </p14:section>
        <p14:section name="MAKİNE ÖĞRENMESİ GÖREVLERİNİN OTOMATİKLEŞİRİLMESİ" id="{4128F307-5A5D-4D2C-A0DC-2FFBC22E2D34}">
          <p14:sldIdLst>
            <p14:sldId id="321"/>
          </p14:sldIdLst>
        </p14:section>
        <p14:section name="SON" id="{2FA33F35-F3B1-4377-BE59-496A0CFFA3FB}">
          <p14:sldIdLst>
            <p14:sldId id="32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elal Aksu" initials="CA" lastIdx="2" clrIdx="0">
    <p:extLst>
      <p:ext uri="{19B8F6BF-5375-455C-9EA6-DF929625EA0E}">
        <p15:presenceInfo xmlns:p15="http://schemas.microsoft.com/office/powerpoint/2012/main" userId="Celal Aks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AB935A7-B4CE-475D-A879-DBD2E13DE674}"/>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45DA8B8C-6AD8-4F01-A21E-AFB0DF22CE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BD1BB8E8-391B-4DBD-BAA8-93253385493A}"/>
              </a:ext>
            </a:extLst>
          </p:cNvPr>
          <p:cNvSpPr>
            <a:spLocks noGrp="1"/>
          </p:cNvSpPr>
          <p:nvPr>
            <p:ph type="dt" sz="half" idx="10"/>
          </p:nvPr>
        </p:nvSpPr>
        <p:spPr/>
        <p:txBody>
          <a:bodyPr/>
          <a:lstStyle/>
          <a:p>
            <a:fld id="{E9C5C2A0-331E-46C8-9886-FB9F34F06712}" type="datetimeFigureOut">
              <a:rPr lang="tr-TR" smtClean="0"/>
              <a:t>28.10.2020</a:t>
            </a:fld>
            <a:endParaRPr lang="tr-TR"/>
          </a:p>
        </p:txBody>
      </p:sp>
      <p:sp>
        <p:nvSpPr>
          <p:cNvPr id="5" name="Alt Bilgi Yer Tutucusu 4">
            <a:extLst>
              <a:ext uri="{FF2B5EF4-FFF2-40B4-BE49-F238E27FC236}">
                <a16:creationId xmlns:a16="http://schemas.microsoft.com/office/drawing/2014/main" id="{4C11D5C6-5FD7-4A8D-8E82-BF8EC6F35BE4}"/>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F4075712-71AA-4F99-9898-C7B5D2C2D3F1}"/>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3357416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08003A9-1F6A-42C3-8E54-DC34AC513AAA}"/>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CC5BEA6A-1B1A-416A-A8C3-0696DCB3ABA9}"/>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AC935DCD-9019-4D19-BC19-0064FE82F207}"/>
              </a:ext>
            </a:extLst>
          </p:cNvPr>
          <p:cNvSpPr>
            <a:spLocks noGrp="1"/>
          </p:cNvSpPr>
          <p:nvPr>
            <p:ph type="dt" sz="half" idx="10"/>
          </p:nvPr>
        </p:nvSpPr>
        <p:spPr/>
        <p:txBody>
          <a:bodyPr/>
          <a:lstStyle/>
          <a:p>
            <a:fld id="{E9C5C2A0-331E-46C8-9886-FB9F34F06712}" type="datetimeFigureOut">
              <a:rPr lang="tr-TR" smtClean="0"/>
              <a:t>28.10.2020</a:t>
            </a:fld>
            <a:endParaRPr lang="tr-TR"/>
          </a:p>
        </p:txBody>
      </p:sp>
      <p:sp>
        <p:nvSpPr>
          <p:cNvPr id="5" name="Alt Bilgi Yer Tutucusu 4">
            <a:extLst>
              <a:ext uri="{FF2B5EF4-FFF2-40B4-BE49-F238E27FC236}">
                <a16:creationId xmlns:a16="http://schemas.microsoft.com/office/drawing/2014/main" id="{D4FF8A0B-AE71-497B-B3E3-9AF65BD42CD6}"/>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E4CA13ED-3F41-4889-8AAC-3D4E0C6E967F}"/>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1338297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CDC61004-2B8A-485C-BBF3-08979E631AB0}"/>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BF0AEFC8-E93B-4F81-BDD8-18DFDBFD483A}"/>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007F149-1C62-44C6-9F6F-A6582932912E}"/>
              </a:ext>
            </a:extLst>
          </p:cNvPr>
          <p:cNvSpPr>
            <a:spLocks noGrp="1"/>
          </p:cNvSpPr>
          <p:nvPr>
            <p:ph type="dt" sz="half" idx="10"/>
          </p:nvPr>
        </p:nvSpPr>
        <p:spPr/>
        <p:txBody>
          <a:bodyPr/>
          <a:lstStyle/>
          <a:p>
            <a:fld id="{E9C5C2A0-331E-46C8-9886-FB9F34F06712}" type="datetimeFigureOut">
              <a:rPr lang="tr-TR" smtClean="0"/>
              <a:t>28.10.2020</a:t>
            </a:fld>
            <a:endParaRPr lang="tr-TR"/>
          </a:p>
        </p:txBody>
      </p:sp>
      <p:sp>
        <p:nvSpPr>
          <p:cNvPr id="5" name="Alt Bilgi Yer Tutucusu 4">
            <a:extLst>
              <a:ext uri="{FF2B5EF4-FFF2-40B4-BE49-F238E27FC236}">
                <a16:creationId xmlns:a16="http://schemas.microsoft.com/office/drawing/2014/main" id="{0B80CAB2-4820-475E-86C9-C8C8C516273D}"/>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96A4F5D-6950-4679-9FD0-D832343303C4}"/>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4075358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594D0C6-5AFE-455B-A9FB-82AB7D0B2432}"/>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B088C295-45CE-48AA-8B0A-274977419A0F}"/>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98423E0-BE05-4156-9F18-9500C9EC9D36}"/>
              </a:ext>
            </a:extLst>
          </p:cNvPr>
          <p:cNvSpPr>
            <a:spLocks noGrp="1"/>
          </p:cNvSpPr>
          <p:nvPr>
            <p:ph type="dt" sz="half" idx="10"/>
          </p:nvPr>
        </p:nvSpPr>
        <p:spPr/>
        <p:txBody>
          <a:bodyPr/>
          <a:lstStyle/>
          <a:p>
            <a:fld id="{E9C5C2A0-331E-46C8-9886-FB9F34F06712}" type="datetimeFigureOut">
              <a:rPr lang="tr-TR" smtClean="0"/>
              <a:t>28.10.2020</a:t>
            </a:fld>
            <a:endParaRPr lang="tr-TR"/>
          </a:p>
        </p:txBody>
      </p:sp>
      <p:sp>
        <p:nvSpPr>
          <p:cNvPr id="5" name="Alt Bilgi Yer Tutucusu 4">
            <a:extLst>
              <a:ext uri="{FF2B5EF4-FFF2-40B4-BE49-F238E27FC236}">
                <a16:creationId xmlns:a16="http://schemas.microsoft.com/office/drawing/2014/main" id="{15149D03-E150-492F-928C-28D3018E9BD5}"/>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0FDFB014-8711-40B0-8423-D4F893A96911}"/>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2413975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50122AE-F417-4981-8050-DC4DF8F42E3E}"/>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4E28432A-1055-4D8F-B0C5-93D0AAB304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B9DF79A8-0884-4643-8D90-1D69E5640E0F}"/>
              </a:ext>
            </a:extLst>
          </p:cNvPr>
          <p:cNvSpPr>
            <a:spLocks noGrp="1"/>
          </p:cNvSpPr>
          <p:nvPr>
            <p:ph type="dt" sz="half" idx="10"/>
          </p:nvPr>
        </p:nvSpPr>
        <p:spPr/>
        <p:txBody>
          <a:bodyPr/>
          <a:lstStyle/>
          <a:p>
            <a:fld id="{E9C5C2A0-331E-46C8-9886-FB9F34F06712}" type="datetimeFigureOut">
              <a:rPr lang="tr-TR" smtClean="0"/>
              <a:t>28.10.2020</a:t>
            </a:fld>
            <a:endParaRPr lang="tr-TR"/>
          </a:p>
        </p:txBody>
      </p:sp>
      <p:sp>
        <p:nvSpPr>
          <p:cNvPr id="5" name="Alt Bilgi Yer Tutucusu 4">
            <a:extLst>
              <a:ext uri="{FF2B5EF4-FFF2-40B4-BE49-F238E27FC236}">
                <a16:creationId xmlns:a16="http://schemas.microsoft.com/office/drawing/2014/main" id="{ABDE19C6-6725-45D3-9810-8A68CE334670}"/>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3A5295E2-0484-4670-BD21-625E3471200C}"/>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536049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43725E5-9540-4938-8DAB-454390B9ACCA}"/>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2FCBE1BB-0CB0-4240-B1DC-E5733D476CCF}"/>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47488668-1EB8-45D6-A7F8-79206EB251FB}"/>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5C4E076E-F4CE-43AC-A034-D5D688EA52F7}"/>
              </a:ext>
            </a:extLst>
          </p:cNvPr>
          <p:cNvSpPr>
            <a:spLocks noGrp="1"/>
          </p:cNvSpPr>
          <p:nvPr>
            <p:ph type="dt" sz="half" idx="10"/>
          </p:nvPr>
        </p:nvSpPr>
        <p:spPr/>
        <p:txBody>
          <a:bodyPr/>
          <a:lstStyle/>
          <a:p>
            <a:fld id="{E9C5C2A0-331E-46C8-9886-FB9F34F06712}" type="datetimeFigureOut">
              <a:rPr lang="tr-TR" smtClean="0"/>
              <a:t>28.10.2020</a:t>
            </a:fld>
            <a:endParaRPr lang="tr-TR"/>
          </a:p>
        </p:txBody>
      </p:sp>
      <p:sp>
        <p:nvSpPr>
          <p:cNvPr id="6" name="Alt Bilgi Yer Tutucusu 5">
            <a:extLst>
              <a:ext uri="{FF2B5EF4-FFF2-40B4-BE49-F238E27FC236}">
                <a16:creationId xmlns:a16="http://schemas.microsoft.com/office/drawing/2014/main" id="{3904C847-81CE-4298-87F5-A0A7EC07613C}"/>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E360D87D-CE19-4B2E-A19A-DE608A7B840D}"/>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655116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94723C3-FDBA-4D3E-96A3-91345C65AFE5}"/>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9278218C-07CB-416F-AFDC-DFE63FD4F1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BCF86047-BE30-4734-A56C-663D0BC4FA1F}"/>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8BE115EA-D737-4723-99FB-F7787981F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5195AEA4-2639-4567-9B37-1F970969A140}"/>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A8F71E91-A6D8-4D7E-A8D3-82977E3ADF89}"/>
              </a:ext>
            </a:extLst>
          </p:cNvPr>
          <p:cNvSpPr>
            <a:spLocks noGrp="1"/>
          </p:cNvSpPr>
          <p:nvPr>
            <p:ph type="dt" sz="half" idx="10"/>
          </p:nvPr>
        </p:nvSpPr>
        <p:spPr/>
        <p:txBody>
          <a:bodyPr/>
          <a:lstStyle/>
          <a:p>
            <a:fld id="{E9C5C2A0-331E-46C8-9886-FB9F34F06712}" type="datetimeFigureOut">
              <a:rPr lang="tr-TR" smtClean="0"/>
              <a:t>28.10.2020</a:t>
            </a:fld>
            <a:endParaRPr lang="tr-TR"/>
          </a:p>
        </p:txBody>
      </p:sp>
      <p:sp>
        <p:nvSpPr>
          <p:cNvPr id="8" name="Alt Bilgi Yer Tutucusu 7">
            <a:extLst>
              <a:ext uri="{FF2B5EF4-FFF2-40B4-BE49-F238E27FC236}">
                <a16:creationId xmlns:a16="http://schemas.microsoft.com/office/drawing/2014/main" id="{FA8FEC59-EEA3-4DA3-AB4C-F895167348A0}"/>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3B1EE0AF-45B9-4C0D-A027-43DF274FED72}"/>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599546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D623793-193E-487E-AA2F-2C5EF94E8628}"/>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214CE5C7-F6F9-4C95-B635-22E3E084E41F}"/>
              </a:ext>
            </a:extLst>
          </p:cNvPr>
          <p:cNvSpPr>
            <a:spLocks noGrp="1"/>
          </p:cNvSpPr>
          <p:nvPr>
            <p:ph type="dt" sz="half" idx="10"/>
          </p:nvPr>
        </p:nvSpPr>
        <p:spPr/>
        <p:txBody>
          <a:bodyPr/>
          <a:lstStyle/>
          <a:p>
            <a:fld id="{E9C5C2A0-331E-46C8-9886-FB9F34F06712}" type="datetimeFigureOut">
              <a:rPr lang="tr-TR" smtClean="0"/>
              <a:t>28.10.2020</a:t>
            </a:fld>
            <a:endParaRPr lang="tr-TR"/>
          </a:p>
        </p:txBody>
      </p:sp>
      <p:sp>
        <p:nvSpPr>
          <p:cNvPr id="4" name="Alt Bilgi Yer Tutucusu 3">
            <a:extLst>
              <a:ext uri="{FF2B5EF4-FFF2-40B4-BE49-F238E27FC236}">
                <a16:creationId xmlns:a16="http://schemas.microsoft.com/office/drawing/2014/main" id="{16D7CF91-C79D-4F83-8750-14C6D0753057}"/>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FB672DE8-B232-4E15-94C6-4525FBF1793C}"/>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3386789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956A2FB2-E9B9-406A-96CD-D95AD0BAACEE}"/>
              </a:ext>
            </a:extLst>
          </p:cNvPr>
          <p:cNvSpPr>
            <a:spLocks noGrp="1"/>
          </p:cNvSpPr>
          <p:nvPr>
            <p:ph type="dt" sz="half" idx="10"/>
          </p:nvPr>
        </p:nvSpPr>
        <p:spPr/>
        <p:txBody>
          <a:bodyPr/>
          <a:lstStyle/>
          <a:p>
            <a:fld id="{E9C5C2A0-331E-46C8-9886-FB9F34F06712}" type="datetimeFigureOut">
              <a:rPr lang="tr-TR" smtClean="0"/>
              <a:t>28.10.2020</a:t>
            </a:fld>
            <a:endParaRPr lang="tr-TR"/>
          </a:p>
        </p:txBody>
      </p:sp>
      <p:sp>
        <p:nvSpPr>
          <p:cNvPr id="3" name="Alt Bilgi Yer Tutucusu 2">
            <a:extLst>
              <a:ext uri="{FF2B5EF4-FFF2-40B4-BE49-F238E27FC236}">
                <a16:creationId xmlns:a16="http://schemas.microsoft.com/office/drawing/2014/main" id="{D940F118-DAF5-4318-B33D-261D8EF71107}"/>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CA9290F1-2E5C-430A-BFDF-C7CBD0783848}"/>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2680262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F309D77-3366-4A3D-8BA2-09EDE94E540E}"/>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188E6C2B-BB31-4525-9BD3-CB8A811827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8B55D627-B5FE-4E7D-BAEE-A62C525525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060C365E-BA45-415A-A123-FF5B9833FE6C}"/>
              </a:ext>
            </a:extLst>
          </p:cNvPr>
          <p:cNvSpPr>
            <a:spLocks noGrp="1"/>
          </p:cNvSpPr>
          <p:nvPr>
            <p:ph type="dt" sz="half" idx="10"/>
          </p:nvPr>
        </p:nvSpPr>
        <p:spPr/>
        <p:txBody>
          <a:bodyPr/>
          <a:lstStyle/>
          <a:p>
            <a:fld id="{E9C5C2A0-331E-46C8-9886-FB9F34F06712}" type="datetimeFigureOut">
              <a:rPr lang="tr-TR" smtClean="0"/>
              <a:t>28.10.2020</a:t>
            </a:fld>
            <a:endParaRPr lang="tr-TR"/>
          </a:p>
        </p:txBody>
      </p:sp>
      <p:sp>
        <p:nvSpPr>
          <p:cNvPr id="6" name="Alt Bilgi Yer Tutucusu 5">
            <a:extLst>
              <a:ext uri="{FF2B5EF4-FFF2-40B4-BE49-F238E27FC236}">
                <a16:creationId xmlns:a16="http://schemas.microsoft.com/office/drawing/2014/main" id="{4552C95E-7F90-4BC2-99FA-AEEFF3D8BCF2}"/>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1613431A-E5CF-48EE-B080-069094F43C97}"/>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2474944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282B5F9-5C19-40E2-87E2-AA270ECAA140}"/>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A88E76DD-03E7-4CAB-95CE-B1909D27A5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78FF0230-7841-4C52-8733-9CBEFA5E9A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9296B352-69FC-4836-A777-9492DBC23082}"/>
              </a:ext>
            </a:extLst>
          </p:cNvPr>
          <p:cNvSpPr>
            <a:spLocks noGrp="1"/>
          </p:cNvSpPr>
          <p:nvPr>
            <p:ph type="dt" sz="half" idx="10"/>
          </p:nvPr>
        </p:nvSpPr>
        <p:spPr/>
        <p:txBody>
          <a:bodyPr/>
          <a:lstStyle/>
          <a:p>
            <a:fld id="{E9C5C2A0-331E-46C8-9886-FB9F34F06712}" type="datetimeFigureOut">
              <a:rPr lang="tr-TR" smtClean="0"/>
              <a:t>28.10.2020</a:t>
            </a:fld>
            <a:endParaRPr lang="tr-TR"/>
          </a:p>
        </p:txBody>
      </p:sp>
      <p:sp>
        <p:nvSpPr>
          <p:cNvPr id="6" name="Alt Bilgi Yer Tutucusu 5">
            <a:extLst>
              <a:ext uri="{FF2B5EF4-FFF2-40B4-BE49-F238E27FC236}">
                <a16:creationId xmlns:a16="http://schemas.microsoft.com/office/drawing/2014/main" id="{A5FFF1CC-5856-4010-9547-C97B7BCB6324}"/>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BCBC29C2-BBFE-4605-B585-97CF1DBA5512}"/>
              </a:ext>
            </a:extLst>
          </p:cNvPr>
          <p:cNvSpPr>
            <a:spLocks noGrp="1"/>
          </p:cNvSpPr>
          <p:nvPr>
            <p:ph type="sldNum" sz="quarter" idx="12"/>
          </p:nvPr>
        </p:nvSpPr>
        <p:spPr/>
        <p:txBody>
          <a:bodyPr/>
          <a:lstStyle/>
          <a:p>
            <a:fld id="{82CC9875-42DC-46F0-9B12-9D1BCCE0B474}" type="slidenum">
              <a:rPr lang="tr-TR" smtClean="0"/>
              <a:t>‹#›</a:t>
            </a:fld>
            <a:endParaRPr lang="tr-TR"/>
          </a:p>
        </p:txBody>
      </p:sp>
    </p:spTree>
    <p:extLst>
      <p:ext uri="{BB962C8B-B14F-4D97-AF65-F5344CB8AC3E}">
        <p14:creationId xmlns:p14="http://schemas.microsoft.com/office/powerpoint/2010/main" val="2924214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3393E858-B7DA-4A92-9012-1E72BBD63D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E3B38D32-1583-4298-B307-5E285BA085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4B1DA00-5464-4BF1-86C3-03CFCF53A5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C5C2A0-331E-46C8-9886-FB9F34F06712}" type="datetimeFigureOut">
              <a:rPr lang="tr-TR" smtClean="0"/>
              <a:t>28.10.2020</a:t>
            </a:fld>
            <a:endParaRPr lang="tr-TR"/>
          </a:p>
        </p:txBody>
      </p:sp>
      <p:sp>
        <p:nvSpPr>
          <p:cNvPr id="5" name="Alt Bilgi Yer Tutucusu 4">
            <a:extLst>
              <a:ext uri="{FF2B5EF4-FFF2-40B4-BE49-F238E27FC236}">
                <a16:creationId xmlns:a16="http://schemas.microsoft.com/office/drawing/2014/main" id="{35642197-0D27-4FA3-A5FE-5EE8423F3A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F7F704D2-F894-4359-8283-952066B720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CC9875-42DC-46F0-9B12-9D1BCCE0B474}" type="slidenum">
              <a:rPr lang="tr-TR" smtClean="0"/>
              <a:t>‹#›</a:t>
            </a:fld>
            <a:endParaRPr lang="tr-TR"/>
          </a:p>
        </p:txBody>
      </p:sp>
    </p:spTree>
    <p:extLst>
      <p:ext uri="{BB962C8B-B14F-4D97-AF65-F5344CB8AC3E}">
        <p14:creationId xmlns:p14="http://schemas.microsoft.com/office/powerpoint/2010/main" val="6763741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BC8CEDF4-BF9B-428A-976F-EB1FFD96EF55}"/>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46C32BE2-9FCF-4CDA-8C86-08A933F9C8C6}"/>
              </a:ext>
            </a:extLst>
          </p:cNvPr>
          <p:cNvSpPr txBox="1"/>
          <p:nvPr/>
        </p:nvSpPr>
        <p:spPr>
          <a:xfrm>
            <a:off x="5633885" y="2861187"/>
            <a:ext cx="5751871" cy="369332"/>
          </a:xfrm>
          <a:prstGeom prst="rect">
            <a:avLst/>
          </a:prstGeom>
          <a:noFill/>
        </p:spPr>
        <p:txBody>
          <a:bodyPr wrap="square" rtlCol="0">
            <a:spAutoFit/>
          </a:bodyPr>
          <a:lstStyle/>
          <a:p>
            <a:r>
              <a:rPr lang="tr-TR" dirty="0" err="1"/>
              <a:t>Clasification</a:t>
            </a:r>
            <a:r>
              <a:rPr lang="tr-TR" dirty="0"/>
              <a:t> </a:t>
            </a:r>
            <a:r>
              <a:rPr lang="tr-TR" dirty="0" err="1"/>
              <a:t>And</a:t>
            </a:r>
            <a:r>
              <a:rPr lang="tr-TR" dirty="0"/>
              <a:t> </a:t>
            </a:r>
            <a:r>
              <a:rPr lang="tr-TR" dirty="0" err="1"/>
              <a:t>Regression</a:t>
            </a:r>
            <a:r>
              <a:rPr lang="tr-TR" dirty="0"/>
              <a:t> </a:t>
            </a:r>
            <a:r>
              <a:rPr lang="tr-TR" dirty="0" err="1"/>
              <a:t>Trees</a:t>
            </a:r>
            <a:endParaRPr lang="tr-TR" dirty="0"/>
          </a:p>
        </p:txBody>
      </p:sp>
    </p:spTree>
    <p:extLst>
      <p:ext uri="{BB962C8B-B14F-4D97-AF65-F5344CB8AC3E}">
        <p14:creationId xmlns:p14="http://schemas.microsoft.com/office/powerpoint/2010/main" val="7601954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EA44A72A-47A5-4DA3-89E6-C5E78B9A2C65}"/>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429182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6E024F25-08D4-48FF-BD69-55752AFE3B84}"/>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1BCC2EAF-E890-4B9B-B47D-DFA217223BE6}"/>
              </a:ext>
            </a:extLst>
          </p:cNvPr>
          <p:cNvSpPr txBox="1"/>
          <p:nvPr/>
        </p:nvSpPr>
        <p:spPr>
          <a:xfrm>
            <a:off x="7300452" y="1327355"/>
            <a:ext cx="2599622" cy="2862322"/>
          </a:xfrm>
          <a:prstGeom prst="rect">
            <a:avLst/>
          </a:prstGeom>
          <a:noFill/>
        </p:spPr>
        <p:txBody>
          <a:bodyPr wrap="none" rtlCol="0">
            <a:spAutoFit/>
          </a:bodyPr>
          <a:lstStyle/>
          <a:p>
            <a:r>
              <a:rPr lang="tr-TR" dirty="0"/>
              <a:t>Formüldeki;</a:t>
            </a:r>
          </a:p>
          <a:p>
            <a:endParaRPr lang="tr-TR" dirty="0"/>
          </a:p>
          <a:p>
            <a:r>
              <a:rPr lang="tr-TR" dirty="0"/>
              <a:t>b aslında bildiğimiz b0 </a:t>
            </a:r>
            <a:r>
              <a:rPr lang="tr-TR" dirty="0" err="1"/>
              <a:t>dır</a:t>
            </a:r>
            <a:r>
              <a:rPr lang="tr-TR" dirty="0"/>
              <a:t>.</a:t>
            </a:r>
          </a:p>
          <a:p>
            <a:endParaRPr lang="tr-TR" dirty="0"/>
          </a:p>
          <a:p>
            <a:r>
              <a:rPr lang="tr-TR" dirty="0"/>
              <a:t>w katsayıdır b1 gibi</a:t>
            </a:r>
          </a:p>
          <a:p>
            <a:endParaRPr lang="tr-TR" dirty="0"/>
          </a:p>
          <a:p>
            <a:r>
              <a:rPr lang="tr-TR" dirty="0"/>
              <a:t>x bağımsız değişken</a:t>
            </a:r>
          </a:p>
          <a:p>
            <a:endParaRPr lang="tr-TR" dirty="0"/>
          </a:p>
          <a:p>
            <a:r>
              <a:rPr lang="tr-TR" dirty="0"/>
              <a:t>epsilon hatadır</a:t>
            </a:r>
          </a:p>
          <a:p>
            <a:endParaRPr lang="tr-TR" dirty="0"/>
          </a:p>
        </p:txBody>
      </p:sp>
    </p:spTree>
    <p:extLst>
      <p:ext uri="{BB962C8B-B14F-4D97-AF65-F5344CB8AC3E}">
        <p14:creationId xmlns:p14="http://schemas.microsoft.com/office/powerpoint/2010/main" val="2727978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10A8CF3C-993B-4DB3-BEBD-F329E12CDE5C}"/>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06F2D95B-2388-4222-8134-D8B524885B43}"/>
              </a:ext>
            </a:extLst>
          </p:cNvPr>
          <p:cNvSpPr txBox="1"/>
          <p:nvPr/>
        </p:nvSpPr>
        <p:spPr>
          <a:xfrm>
            <a:off x="4822723" y="4689987"/>
            <a:ext cx="5174943" cy="369332"/>
          </a:xfrm>
          <a:prstGeom prst="rect">
            <a:avLst/>
          </a:prstGeom>
          <a:noFill/>
        </p:spPr>
        <p:txBody>
          <a:bodyPr wrap="none" rtlCol="0">
            <a:spAutoFit/>
          </a:bodyPr>
          <a:lstStyle/>
          <a:p>
            <a:r>
              <a:rPr lang="tr-TR" dirty="0"/>
              <a:t>"kısıt" olarak isimlendirilmektedir. Aykırı gözlemlerdir.</a:t>
            </a:r>
          </a:p>
        </p:txBody>
      </p:sp>
      <p:cxnSp>
        <p:nvCxnSpPr>
          <p:cNvPr id="5" name="Düz Ok Bağlayıcısı 4">
            <a:extLst>
              <a:ext uri="{FF2B5EF4-FFF2-40B4-BE49-F238E27FC236}">
                <a16:creationId xmlns:a16="http://schemas.microsoft.com/office/drawing/2014/main" id="{C97F067B-63E5-4E97-AA96-425F3D212F64}"/>
              </a:ext>
            </a:extLst>
          </p:cNvPr>
          <p:cNvCxnSpPr/>
          <p:nvPr/>
        </p:nvCxnSpPr>
        <p:spPr>
          <a:xfrm flipH="1" flipV="1">
            <a:off x="3701845" y="4645742"/>
            <a:ext cx="1076632" cy="206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Metin kutusu 5">
            <a:extLst>
              <a:ext uri="{FF2B5EF4-FFF2-40B4-BE49-F238E27FC236}">
                <a16:creationId xmlns:a16="http://schemas.microsoft.com/office/drawing/2014/main" id="{EF7E39DA-6437-44DA-997B-924172DDCCC0}"/>
              </a:ext>
            </a:extLst>
          </p:cNvPr>
          <p:cNvSpPr txBox="1"/>
          <p:nvPr/>
        </p:nvSpPr>
        <p:spPr>
          <a:xfrm>
            <a:off x="5880295" y="900332"/>
            <a:ext cx="4970976" cy="646331"/>
          </a:xfrm>
          <a:prstGeom prst="rect">
            <a:avLst/>
          </a:prstGeom>
          <a:noFill/>
        </p:spPr>
        <p:txBody>
          <a:bodyPr wrap="none" rtlCol="0">
            <a:spAutoFit/>
          </a:bodyPr>
          <a:lstStyle/>
          <a:p>
            <a:r>
              <a:rPr lang="tr-TR" dirty="0"/>
              <a:t>kısıtları ve epsilon değerlerini kullanarak regresyon </a:t>
            </a:r>
          </a:p>
          <a:p>
            <a:r>
              <a:rPr lang="tr-TR" dirty="0"/>
              <a:t>doğrusunun eğimini belirliyor olacağız. </a:t>
            </a:r>
          </a:p>
        </p:txBody>
      </p:sp>
    </p:spTree>
    <p:extLst>
      <p:ext uri="{BB962C8B-B14F-4D97-AF65-F5344CB8AC3E}">
        <p14:creationId xmlns:p14="http://schemas.microsoft.com/office/powerpoint/2010/main" val="403053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51E9FE53-5707-47CE-A671-BE27BCD52F8E}"/>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C533434A-A58E-4E76-B448-B81B00F11869}"/>
              </a:ext>
            </a:extLst>
          </p:cNvPr>
          <p:cNvSpPr txBox="1"/>
          <p:nvPr/>
        </p:nvSpPr>
        <p:spPr>
          <a:xfrm>
            <a:off x="1167618" y="1097280"/>
            <a:ext cx="5120640" cy="369332"/>
          </a:xfrm>
          <a:prstGeom prst="rect">
            <a:avLst/>
          </a:prstGeom>
          <a:noFill/>
        </p:spPr>
        <p:txBody>
          <a:bodyPr wrap="square" rtlCol="0">
            <a:spAutoFit/>
          </a:bodyPr>
          <a:lstStyle/>
          <a:p>
            <a:r>
              <a:rPr lang="tr-TR" dirty="0"/>
              <a:t>C </a:t>
            </a:r>
            <a:r>
              <a:rPr lang="tr-TR" dirty="0">
                <a:sym typeface="Wingdings" panose="05000000000000000000" pitchFamily="2" charset="2"/>
              </a:rPr>
              <a:t> ceza parametresi, kontrol parametresi.</a:t>
            </a:r>
            <a:endParaRPr lang="tr-TR" dirty="0"/>
          </a:p>
        </p:txBody>
      </p:sp>
      <p:sp>
        <p:nvSpPr>
          <p:cNvPr id="5" name="Metin kutusu 4">
            <a:extLst>
              <a:ext uri="{FF2B5EF4-FFF2-40B4-BE49-F238E27FC236}">
                <a16:creationId xmlns:a16="http://schemas.microsoft.com/office/drawing/2014/main" id="{C95041E4-D1A9-4265-8286-F0501397686B}"/>
              </a:ext>
            </a:extLst>
          </p:cNvPr>
          <p:cNvSpPr txBox="1"/>
          <p:nvPr/>
        </p:nvSpPr>
        <p:spPr>
          <a:xfrm>
            <a:off x="462823" y="5598942"/>
            <a:ext cx="10947484" cy="646331"/>
          </a:xfrm>
          <a:prstGeom prst="rect">
            <a:avLst/>
          </a:prstGeom>
          <a:noFill/>
        </p:spPr>
        <p:txBody>
          <a:bodyPr wrap="none" rtlCol="0">
            <a:spAutoFit/>
          </a:bodyPr>
          <a:lstStyle/>
          <a:p>
            <a:r>
              <a:rPr lang="tr-TR" dirty="0"/>
              <a:t>Kısıtlar derki ; öyle bir regresyon denklemi bulmana yardımcı olacağım ki gerçek değerler ile tahmin edilen değerler</a:t>
            </a:r>
          </a:p>
          <a:p>
            <a:r>
              <a:rPr lang="tr-TR" dirty="0"/>
              <a:t>arasındaki farklar regresyon eğrisinin iki yönünden belirli bir epsilon ve kısıt değerinden uzakta olmayacak.</a:t>
            </a:r>
          </a:p>
        </p:txBody>
      </p:sp>
      <p:pic>
        <p:nvPicPr>
          <p:cNvPr id="6" name="Resim 5">
            <a:extLst>
              <a:ext uri="{FF2B5EF4-FFF2-40B4-BE49-F238E27FC236}">
                <a16:creationId xmlns:a16="http://schemas.microsoft.com/office/drawing/2014/main" id="{0667D8F4-32C5-49D8-83B5-7373AC2983FA}"/>
              </a:ext>
            </a:extLst>
          </p:cNvPr>
          <p:cNvPicPr>
            <a:picLocks noChangeAspect="1"/>
          </p:cNvPicPr>
          <p:nvPr/>
        </p:nvPicPr>
        <p:blipFill>
          <a:blip r:embed="rId3"/>
          <a:stretch>
            <a:fillRect/>
          </a:stretch>
        </p:blipFill>
        <p:spPr>
          <a:xfrm>
            <a:off x="152400" y="154073"/>
            <a:ext cx="12192000" cy="6854653"/>
          </a:xfrm>
          <a:prstGeom prst="rect">
            <a:avLst/>
          </a:prstGeom>
        </p:spPr>
      </p:pic>
      <p:sp>
        <p:nvSpPr>
          <p:cNvPr id="7" name="Metin kutusu 6">
            <a:extLst>
              <a:ext uri="{FF2B5EF4-FFF2-40B4-BE49-F238E27FC236}">
                <a16:creationId xmlns:a16="http://schemas.microsoft.com/office/drawing/2014/main" id="{6E82AB15-95AE-4167-93D5-84B7013614AF}"/>
              </a:ext>
            </a:extLst>
          </p:cNvPr>
          <p:cNvSpPr txBox="1"/>
          <p:nvPr/>
        </p:nvSpPr>
        <p:spPr>
          <a:xfrm>
            <a:off x="751876" y="1097280"/>
            <a:ext cx="10688247" cy="369332"/>
          </a:xfrm>
          <a:prstGeom prst="rect">
            <a:avLst/>
          </a:prstGeom>
          <a:noFill/>
        </p:spPr>
        <p:txBody>
          <a:bodyPr wrap="none" rtlCol="0">
            <a:spAutoFit/>
          </a:bodyPr>
          <a:lstStyle/>
          <a:p>
            <a:r>
              <a:rPr lang="tr-TR" dirty="0"/>
              <a:t>Epsilon aralığına mümkün olduğu kadar değer sıkıştırılması için epsilon aralığı maksimum yapılmaya </a:t>
            </a:r>
            <a:r>
              <a:rPr lang="tr-TR" dirty="0" err="1"/>
              <a:t>çalışılacaktır.s</a:t>
            </a:r>
            <a:endParaRPr lang="tr-TR" dirty="0"/>
          </a:p>
        </p:txBody>
      </p:sp>
    </p:spTree>
    <p:extLst>
      <p:ext uri="{BB962C8B-B14F-4D97-AF65-F5344CB8AC3E}">
        <p14:creationId xmlns:p14="http://schemas.microsoft.com/office/powerpoint/2010/main" val="3263396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1C3EB23A-5822-4ADC-8A21-39327D4F42C7}"/>
              </a:ext>
            </a:extLst>
          </p:cNvPr>
          <p:cNvSpPr txBox="1"/>
          <p:nvPr/>
        </p:nvSpPr>
        <p:spPr>
          <a:xfrm>
            <a:off x="633047" y="970671"/>
            <a:ext cx="11268221" cy="3970318"/>
          </a:xfrm>
          <a:prstGeom prst="rect">
            <a:avLst/>
          </a:prstGeom>
          <a:noFill/>
        </p:spPr>
        <p:txBody>
          <a:bodyPr wrap="square" rtlCol="0">
            <a:spAutoFit/>
          </a:bodyPr>
          <a:lstStyle/>
          <a:p>
            <a:r>
              <a:rPr lang="tr-TR" dirty="0"/>
              <a:t>Aykırılar üzerinden oluşmuş olan artıklar epsilon değerinin altındaysa bunlarla ilgilenmiyoruz.</a:t>
            </a:r>
          </a:p>
          <a:p>
            <a:endParaRPr lang="tr-TR" dirty="0"/>
          </a:p>
          <a:p>
            <a:r>
              <a:rPr lang="tr-TR" dirty="0"/>
              <a:t>Yani, örneğin gerçek değer ile tahmin edilen değer arasında bir a farkı olsun. Buna epsilon diyoruz. Bu epsilondan</a:t>
            </a:r>
          </a:p>
          <a:p>
            <a:r>
              <a:rPr lang="tr-TR" dirty="0"/>
              <a:t>daha aşağıda olan değerlerle ilgilenmiyoruz.</a:t>
            </a:r>
          </a:p>
          <a:p>
            <a:endParaRPr lang="tr-TR" dirty="0"/>
          </a:p>
          <a:p>
            <a:r>
              <a:rPr lang="tr-TR" dirty="0"/>
              <a:t>Bu şu anlama gelir. Model doğrusunun eğiminin oluşmasında epsilon değerinden küçük olan değerlerin bir katkısı </a:t>
            </a:r>
          </a:p>
          <a:p>
            <a:r>
              <a:rPr lang="tr-TR" dirty="0"/>
              <a:t>yoktur.</a:t>
            </a:r>
          </a:p>
          <a:p>
            <a:endParaRPr lang="tr-TR" dirty="0"/>
          </a:p>
          <a:p>
            <a:r>
              <a:rPr lang="tr-TR" dirty="0"/>
              <a:t>Fakat epsilon değerlerinin üstüne çıktığımızda bulunan noktalar, regresyon doğrusunun eğimini belirleyen noktalar</a:t>
            </a:r>
          </a:p>
          <a:p>
            <a:r>
              <a:rPr lang="tr-TR" dirty="0"/>
              <a:t>oluyor. </a:t>
            </a:r>
            <a:r>
              <a:rPr lang="tr-TR" b="1" dirty="0"/>
              <a:t>Yani çok hoşlanmadığımız artıklar, özellikle veri setinin içerisinde aykırı gözlemler olduğunda ortaya çıkan büyük artıklar SVR da regresyon doğrusunu belirleyen kritik rolü oynuyor.</a:t>
            </a:r>
          </a:p>
          <a:p>
            <a:r>
              <a:rPr lang="tr-TR" dirty="0"/>
              <a:t> 	</a:t>
            </a:r>
          </a:p>
          <a:p>
            <a:r>
              <a:rPr lang="tr-TR" dirty="0"/>
              <a:t>Bunları aykırı değerleri kontrol etmek için de bir C karışıklık-ceza parametresi kullanılmaktadır. Dışsal bir parametredir. Yine Cross </a:t>
            </a:r>
            <a:r>
              <a:rPr lang="tr-TR" dirty="0" err="1"/>
              <a:t>Validation</a:t>
            </a:r>
            <a:r>
              <a:rPr lang="tr-TR" dirty="0"/>
              <a:t> ile bu değeri bulmaya çalışacağız.</a:t>
            </a:r>
          </a:p>
        </p:txBody>
      </p:sp>
    </p:spTree>
    <p:extLst>
      <p:ext uri="{BB962C8B-B14F-4D97-AF65-F5344CB8AC3E}">
        <p14:creationId xmlns:p14="http://schemas.microsoft.com/office/powerpoint/2010/main" val="3575581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9E1643A9-F0A0-4EE3-9CE1-04E008B865AA}"/>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AD32136A-3029-49FD-BF2B-D12E97D4B552}"/>
              </a:ext>
            </a:extLst>
          </p:cNvPr>
          <p:cNvSpPr txBox="1"/>
          <p:nvPr/>
        </p:nvSpPr>
        <p:spPr>
          <a:xfrm>
            <a:off x="562708" y="1055077"/>
            <a:ext cx="4557932" cy="923330"/>
          </a:xfrm>
          <a:prstGeom prst="rect">
            <a:avLst/>
          </a:prstGeom>
          <a:noFill/>
        </p:spPr>
        <p:txBody>
          <a:bodyPr wrap="square" rtlCol="0">
            <a:spAutoFit/>
          </a:bodyPr>
          <a:lstStyle/>
          <a:p>
            <a:r>
              <a:rPr lang="tr-TR" b="1" dirty="0"/>
              <a:t>Görüntü işleme, ses işleme ve metin işleme gibi problemeler de kendisine sık yer bulan, yapay zekaya açılan kapı bölümündeyiz.</a:t>
            </a:r>
          </a:p>
        </p:txBody>
      </p:sp>
    </p:spTree>
    <p:extLst>
      <p:ext uri="{BB962C8B-B14F-4D97-AF65-F5344CB8AC3E}">
        <p14:creationId xmlns:p14="http://schemas.microsoft.com/office/powerpoint/2010/main" val="2959733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B35C9D3-CB6E-45AF-9096-16E876A6C12B}"/>
              </a:ext>
            </a:extLst>
          </p:cNvPr>
          <p:cNvPicPr>
            <a:picLocks noChangeAspect="1"/>
          </p:cNvPicPr>
          <p:nvPr/>
        </p:nvPicPr>
        <p:blipFill>
          <a:blip r:embed="rId2"/>
          <a:stretch>
            <a:fillRect/>
          </a:stretch>
        </p:blipFill>
        <p:spPr>
          <a:xfrm>
            <a:off x="0" y="1673"/>
            <a:ext cx="12192000" cy="6854653"/>
          </a:xfrm>
          <a:prstGeom prst="rect">
            <a:avLst/>
          </a:prstGeom>
        </p:spPr>
      </p:pic>
      <p:sp>
        <p:nvSpPr>
          <p:cNvPr id="4" name="Metin kutusu 3">
            <a:extLst>
              <a:ext uri="{FF2B5EF4-FFF2-40B4-BE49-F238E27FC236}">
                <a16:creationId xmlns:a16="http://schemas.microsoft.com/office/drawing/2014/main" id="{23AAA540-0C20-4BAE-9D50-88191C1AB82A}"/>
              </a:ext>
            </a:extLst>
          </p:cNvPr>
          <p:cNvSpPr txBox="1"/>
          <p:nvPr/>
        </p:nvSpPr>
        <p:spPr>
          <a:xfrm>
            <a:off x="492368" y="2785403"/>
            <a:ext cx="2757268" cy="3693319"/>
          </a:xfrm>
          <a:prstGeom prst="rect">
            <a:avLst/>
          </a:prstGeom>
          <a:noFill/>
        </p:spPr>
        <p:txBody>
          <a:bodyPr wrap="square" rtlCol="0">
            <a:spAutoFit/>
          </a:bodyPr>
          <a:lstStyle/>
          <a:p>
            <a:r>
              <a:rPr lang="tr-TR" dirty="0" err="1"/>
              <a:t>Dentrik</a:t>
            </a:r>
            <a:r>
              <a:rPr lang="tr-TR" dirty="0"/>
              <a:t> ile Soma arasında şöyle bir ilişki vardır :</a:t>
            </a:r>
          </a:p>
          <a:p>
            <a:r>
              <a:rPr lang="tr-TR" dirty="0" err="1"/>
              <a:t>Dentritlerden</a:t>
            </a:r>
            <a:r>
              <a:rPr lang="tr-TR" dirty="0"/>
              <a:t> gelen bilgilerin ağırlıkları değiştirilebilmektedir. Yani örneğin bir </a:t>
            </a:r>
            <a:r>
              <a:rPr lang="tr-TR" dirty="0" err="1"/>
              <a:t>dentritten</a:t>
            </a:r>
            <a:r>
              <a:rPr lang="tr-TR" dirty="0"/>
              <a:t> gelen bilginin ağırlığı farklı bir birimken diğerinden gelen bilgi farklı bir  ağırlık ile değerlendirilebilir. Yani bu ikisi arasındaki ilişkinin farklı ağırlıklar ile dikkate alındığını gösterir.</a:t>
            </a:r>
          </a:p>
        </p:txBody>
      </p:sp>
      <p:sp>
        <p:nvSpPr>
          <p:cNvPr id="5" name="Metin kutusu 4">
            <a:extLst>
              <a:ext uri="{FF2B5EF4-FFF2-40B4-BE49-F238E27FC236}">
                <a16:creationId xmlns:a16="http://schemas.microsoft.com/office/drawing/2014/main" id="{C77590A7-C0E4-4B04-B0F1-9286A6ED467E}"/>
              </a:ext>
            </a:extLst>
          </p:cNvPr>
          <p:cNvSpPr txBox="1"/>
          <p:nvPr/>
        </p:nvSpPr>
        <p:spPr>
          <a:xfrm>
            <a:off x="3629465" y="5936566"/>
            <a:ext cx="6197787" cy="369332"/>
          </a:xfrm>
          <a:prstGeom prst="rect">
            <a:avLst/>
          </a:prstGeom>
          <a:noFill/>
        </p:spPr>
        <p:txBody>
          <a:bodyPr wrap="none" rtlCol="0">
            <a:spAutoFit/>
          </a:bodyPr>
          <a:lstStyle/>
          <a:p>
            <a:r>
              <a:rPr lang="tr-TR" dirty="0"/>
              <a:t>İşte buradaki ağırlıklar ilerde bizim ilgileneceğimiz konu olacaktır.</a:t>
            </a:r>
          </a:p>
        </p:txBody>
      </p:sp>
    </p:spTree>
    <p:extLst>
      <p:ext uri="{BB962C8B-B14F-4D97-AF65-F5344CB8AC3E}">
        <p14:creationId xmlns:p14="http://schemas.microsoft.com/office/powerpoint/2010/main" val="2127737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59340C9-071A-4532-B370-211A15C5A8D7}"/>
              </a:ext>
            </a:extLst>
          </p:cNvPr>
          <p:cNvPicPr>
            <a:picLocks noChangeAspect="1"/>
          </p:cNvPicPr>
          <p:nvPr/>
        </p:nvPicPr>
        <p:blipFill>
          <a:blip r:embed="rId2"/>
          <a:stretch>
            <a:fillRect/>
          </a:stretch>
        </p:blipFill>
        <p:spPr>
          <a:xfrm>
            <a:off x="0" y="1673"/>
            <a:ext cx="12192000" cy="6854653"/>
          </a:xfrm>
          <a:prstGeom prst="rect">
            <a:avLst/>
          </a:prstGeom>
        </p:spPr>
      </p:pic>
      <p:sp>
        <p:nvSpPr>
          <p:cNvPr id="4" name="Metin kutusu 3">
            <a:extLst>
              <a:ext uri="{FF2B5EF4-FFF2-40B4-BE49-F238E27FC236}">
                <a16:creationId xmlns:a16="http://schemas.microsoft.com/office/drawing/2014/main" id="{A4F47807-A6CC-4674-A34E-1714345C0CDB}"/>
              </a:ext>
            </a:extLst>
          </p:cNvPr>
          <p:cNvSpPr txBox="1"/>
          <p:nvPr/>
        </p:nvSpPr>
        <p:spPr>
          <a:xfrm>
            <a:off x="8468751" y="1561514"/>
            <a:ext cx="3319975" cy="1477328"/>
          </a:xfrm>
          <a:prstGeom prst="rect">
            <a:avLst/>
          </a:prstGeom>
          <a:noFill/>
        </p:spPr>
        <p:txBody>
          <a:bodyPr wrap="square" rtlCol="0">
            <a:spAutoFit/>
          </a:bodyPr>
          <a:lstStyle/>
          <a:p>
            <a:r>
              <a:rPr lang="tr-TR" dirty="0" err="1"/>
              <a:t>Snapsis</a:t>
            </a:r>
            <a:r>
              <a:rPr lang="tr-TR" dirty="0"/>
              <a:t> in görevi gelen sinyalleri  işlemektir. Belli bir eşik değerine denk getirecek şekilde değiştirmektir. Ve sonrasında diğer hücrelere aktarmaktır. </a:t>
            </a:r>
          </a:p>
        </p:txBody>
      </p:sp>
    </p:spTree>
    <p:extLst>
      <p:ext uri="{BB962C8B-B14F-4D97-AF65-F5344CB8AC3E}">
        <p14:creationId xmlns:p14="http://schemas.microsoft.com/office/powerpoint/2010/main" val="1125694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81799C94-975E-4BAF-A253-102210ACFD19}"/>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D47AE10D-4330-47D7-A3DC-BDA5845B3B24}"/>
              </a:ext>
            </a:extLst>
          </p:cNvPr>
          <p:cNvSpPr txBox="1"/>
          <p:nvPr/>
        </p:nvSpPr>
        <p:spPr>
          <a:xfrm>
            <a:off x="661182" y="1055077"/>
            <a:ext cx="4317144" cy="646331"/>
          </a:xfrm>
          <a:prstGeom prst="rect">
            <a:avLst/>
          </a:prstGeom>
          <a:noFill/>
        </p:spPr>
        <p:txBody>
          <a:bodyPr wrap="none" rtlCol="0">
            <a:spAutoFit/>
          </a:bodyPr>
          <a:lstStyle/>
          <a:p>
            <a:r>
              <a:rPr lang="tr-TR" dirty="0"/>
              <a:t>Girdiler </a:t>
            </a:r>
            <a:r>
              <a:rPr lang="tr-TR" dirty="0">
                <a:sym typeface="Wingdings" panose="05000000000000000000" pitchFamily="2" charset="2"/>
              </a:rPr>
              <a:t> Bağımsız değişken değerleri</a:t>
            </a:r>
          </a:p>
          <a:p>
            <a:r>
              <a:rPr lang="tr-TR" dirty="0">
                <a:sym typeface="Wingdings" panose="05000000000000000000" pitchFamily="2" charset="2"/>
              </a:rPr>
              <a:t>Ağırlıklar  Katsayılarımızdır. Yani Betalardır.</a:t>
            </a:r>
            <a:endParaRPr lang="tr-TR" dirty="0"/>
          </a:p>
        </p:txBody>
      </p:sp>
      <p:sp>
        <p:nvSpPr>
          <p:cNvPr id="4" name="Metin kutusu 3">
            <a:extLst>
              <a:ext uri="{FF2B5EF4-FFF2-40B4-BE49-F238E27FC236}">
                <a16:creationId xmlns:a16="http://schemas.microsoft.com/office/drawing/2014/main" id="{F4817A57-F9F3-4BA7-8E57-AD0A50EDFAE7}"/>
              </a:ext>
            </a:extLst>
          </p:cNvPr>
          <p:cNvSpPr txBox="1"/>
          <p:nvPr/>
        </p:nvSpPr>
        <p:spPr>
          <a:xfrm>
            <a:off x="7213676" y="1055077"/>
            <a:ext cx="4625112" cy="1477328"/>
          </a:xfrm>
          <a:prstGeom prst="rect">
            <a:avLst/>
          </a:prstGeom>
          <a:noFill/>
        </p:spPr>
        <p:txBody>
          <a:bodyPr wrap="none" rtlCol="0">
            <a:spAutoFit/>
          </a:bodyPr>
          <a:lstStyle/>
          <a:p>
            <a:r>
              <a:rPr lang="tr-TR" dirty="0"/>
              <a:t>Bu yapay sinir hücresinin bir çok diğer </a:t>
            </a:r>
          </a:p>
          <a:p>
            <a:r>
              <a:rPr lang="tr-TR" dirty="0"/>
              <a:t>yapay sinir hücreleriyle bir araya getirilmesi </a:t>
            </a:r>
          </a:p>
          <a:p>
            <a:r>
              <a:rPr lang="tr-TR" dirty="0"/>
              <a:t>ve aralarındaki ilişkilerin matematiksel bir  form</a:t>
            </a:r>
          </a:p>
          <a:p>
            <a:r>
              <a:rPr lang="tr-TR" dirty="0"/>
              <a:t>ile tanımlanması neticesinde bir yapay sinir </a:t>
            </a:r>
          </a:p>
          <a:p>
            <a:r>
              <a:rPr lang="tr-TR" dirty="0"/>
              <a:t>ağı ortaya çıkmaktadır.</a:t>
            </a:r>
          </a:p>
        </p:txBody>
      </p:sp>
    </p:spTree>
    <p:extLst>
      <p:ext uri="{BB962C8B-B14F-4D97-AF65-F5344CB8AC3E}">
        <p14:creationId xmlns:p14="http://schemas.microsoft.com/office/powerpoint/2010/main" val="3522523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2D8EFD38-156A-40DA-A8F3-AC917D7FFC1B}"/>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55D4F229-66BA-4A9B-B872-72E15E5B4459}"/>
              </a:ext>
            </a:extLst>
          </p:cNvPr>
          <p:cNvSpPr txBox="1"/>
          <p:nvPr/>
        </p:nvSpPr>
        <p:spPr>
          <a:xfrm>
            <a:off x="520505" y="984738"/>
            <a:ext cx="6875600" cy="5355312"/>
          </a:xfrm>
          <a:prstGeom prst="rect">
            <a:avLst/>
          </a:prstGeom>
          <a:noFill/>
        </p:spPr>
        <p:txBody>
          <a:bodyPr wrap="none" rtlCol="0">
            <a:spAutoFit/>
          </a:bodyPr>
          <a:lstStyle/>
          <a:p>
            <a:r>
              <a:rPr lang="tr-TR" dirty="0"/>
              <a:t>Yapay sinir ağları birbirleriyle ilişkilendirilmiş</a:t>
            </a:r>
          </a:p>
          <a:p>
            <a:r>
              <a:rPr lang="tr-TR" dirty="0"/>
              <a:t>yapay sinir hücrelerinden oluşur.</a:t>
            </a:r>
          </a:p>
          <a:p>
            <a:endParaRPr lang="tr-TR" dirty="0"/>
          </a:p>
          <a:p>
            <a:r>
              <a:rPr lang="tr-TR" dirty="0"/>
              <a:t>Ağı oluşturan her birime nöron</a:t>
            </a:r>
          </a:p>
          <a:p>
            <a:r>
              <a:rPr lang="tr-TR" dirty="0"/>
              <a:t>( sinir hücresi ) adı verilir.</a:t>
            </a:r>
          </a:p>
          <a:p>
            <a:endParaRPr lang="tr-TR" dirty="0"/>
          </a:p>
          <a:p>
            <a:r>
              <a:rPr lang="tr-TR" dirty="0"/>
              <a:t>Buradaki bütün nöronlar ağ içerisinde</a:t>
            </a:r>
          </a:p>
          <a:p>
            <a:r>
              <a:rPr lang="tr-TR" dirty="0"/>
              <a:t>birbirleriyle ilişkilendirilmiştir.</a:t>
            </a:r>
          </a:p>
          <a:p>
            <a:endParaRPr lang="tr-TR" dirty="0"/>
          </a:p>
          <a:p>
            <a:r>
              <a:rPr lang="tr-TR" dirty="0"/>
              <a:t>Bu yapıya</a:t>
            </a:r>
          </a:p>
          <a:p>
            <a:r>
              <a:rPr lang="tr-TR" dirty="0"/>
              <a:t>yapay sinir ağı yada</a:t>
            </a:r>
          </a:p>
          <a:p>
            <a:r>
              <a:rPr lang="tr-TR" dirty="0"/>
              <a:t>çok katmanlı yapay sinir ağı yada</a:t>
            </a:r>
          </a:p>
          <a:p>
            <a:r>
              <a:rPr lang="tr-TR" dirty="0"/>
              <a:t>çok katmanlı algılayıcı olarak</a:t>
            </a:r>
          </a:p>
          <a:p>
            <a:r>
              <a:rPr lang="tr-TR" dirty="0"/>
              <a:t>duyabiliriz.</a:t>
            </a:r>
          </a:p>
          <a:p>
            <a:endParaRPr lang="tr-TR" dirty="0"/>
          </a:p>
          <a:p>
            <a:r>
              <a:rPr lang="tr-TR" dirty="0"/>
              <a:t>Temelde üç ana katmandan oluşur.</a:t>
            </a:r>
          </a:p>
          <a:p>
            <a:r>
              <a:rPr lang="tr-TR" dirty="0"/>
              <a:t>Giriş, Çıkış, Gizli</a:t>
            </a:r>
          </a:p>
          <a:p>
            <a:endParaRPr lang="tr-TR" dirty="0"/>
          </a:p>
          <a:p>
            <a:r>
              <a:rPr lang="tr-TR" dirty="0"/>
              <a:t>Gizli katman ara katmandır. Ara katmanda birden çok katman ye alabilir.</a:t>
            </a:r>
          </a:p>
        </p:txBody>
      </p:sp>
      <p:sp>
        <p:nvSpPr>
          <p:cNvPr id="4" name="Metin kutusu 3">
            <a:extLst>
              <a:ext uri="{FF2B5EF4-FFF2-40B4-BE49-F238E27FC236}">
                <a16:creationId xmlns:a16="http://schemas.microsoft.com/office/drawing/2014/main" id="{C90DE221-792E-4BC3-BC3B-79C79E2D574F}"/>
              </a:ext>
            </a:extLst>
          </p:cNvPr>
          <p:cNvSpPr txBox="1"/>
          <p:nvPr/>
        </p:nvSpPr>
        <p:spPr>
          <a:xfrm>
            <a:off x="7652825" y="1153551"/>
            <a:ext cx="4334200" cy="4801314"/>
          </a:xfrm>
          <a:prstGeom prst="rect">
            <a:avLst/>
          </a:prstGeom>
          <a:noFill/>
        </p:spPr>
        <p:txBody>
          <a:bodyPr wrap="none" rtlCol="0">
            <a:spAutoFit/>
          </a:bodyPr>
          <a:lstStyle/>
          <a:p>
            <a:r>
              <a:rPr lang="tr-TR" dirty="0"/>
              <a:t>Ara katman giriş katmanından gelen bilgileri</a:t>
            </a:r>
          </a:p>
          <a:p>
            <a:r>
              <a:rPr lang="tr-TR" dirty="0"/>
              <a:t>işler ve çıkışları ya diğer katmanlara iletir</a:t>
            </a:r>
          </a:p>
          <a:p>
            <a:r>
              <a:rPr lang="tr-TR" dirty="0"/>
              <a:t>yada çıkış katmanına iletir. </a:t>
            </a:r>
          </a:p>
          <a:p>
            <a:endParaRPr lang="tr-TR" dirty="0"/>
          </a:p>
          <a:p>
            <a:r>
              <a:rPr lang="tr-TR" dirty="0"/>
              <a:t>Buradaki önemli nokta;</a:t>
            </a:r>
          </a:p>
          <a:p>
            <a:r>
              <a:rPr lang="tr-TR" dirty="0"/>
              <a:t>Bir katmandaki bütün hücreler diğer</a:t>
            </a:r>
          </a:p>
          <a:p>
            <a:r>
              <a:rPr lang="tr-TR" dirty="0"/>
              <a:t>katmandaki tüm hücreler ile bağlantılıdır.</a:t>
            </a:r>
          </a:p>
          <a:p>
            <a:endParaRPr lang="tr-TR" dirty="0"/>
          </a:p>
          <a:p>
            <a:r>
              <a:rPr lang="tr-TR" dirty="0"/>
              <a:t>En sık kullanılanı geriye yayılımlı ağlardır. Bu</a:t>
            </a:r>
          </a:p>
          <a:p>
            <a:r>
              <a:rPr lang="tr-TR" dirty="0"/>
              <a:t>ağlarda öğrenme kuralı olarak "delta</a:t>
            </a:r>
          </a:p>
          <a:p>
            <a:r>
              <a:rPr lang="tr-TR" dirty="0"/>
              <a:t>öğrenme kuralı" kullanılır. Kabul edilebilir bir</a:t>
            </a:r>
          </a:p>
          <a:p>
            <a:r>
              <a:rPr lang="tr-TR" dirty="0"/>
              <a:t>hata miktarı elde edilinceye kadar ağ çıktısı</a:t>
            </a:r>
          </a:p>
          <a:p>
            <a:r>
              <a:rPr lang="tr-TR" dirty="0"/>
              <a:t>ile gerçek çıktı arasındaki farklar minimize</a:t>
            </a:r>
          </a:p>
          <a:p>
            <a:r>
              <a:rPr lang="tr-TR" dirty="0"/>
              <a:t>edilmeye çalışılır. Bu farkları minimize</a:t>
            </a:r>
          </a:p>
          <a:p>
            <a:r>
              <a:rPr lang="tr-TR" dirty="0"/>
              <a:t>edebilmek adına girdilerin ağırlıkları</a:t>
            </a:r>
          </a:p>
          <a:p>
            <a:r>
              <a:rPr lang="tr-TR" dirty="0"/>
              <a:t>değiştirilir. Bu değişim işlemine teknik olarak</a:t>
            </a:r>
          </a:p>
          <a:p>
            <a:r>
              <a:rPr lang="tr-TR" b="1" dirty="0"/>
              <a:t>AĞ ÖĞRENİYOR </a:t>
            </a:r>
            <a:r>
              <a:rPr lang="tr-TR" dirty="0"/>
              <a:t>adı verilir.</a:t>
            </a:r>
            <a:endParaRPr lang="tr-TR" b="1" dirty="0"/>
          </a:p>
        </p:txBody>
      </p:sp>
    </p:spTree>
    <p:extLst>
      <p:ext uri="{BB962C8B-B14F-4D97-AF65-F5344CB8AC3E}">
        <p14:creationId xmlns:p14="http://schemas.microsoft.com/office/powerpoint/2010/main" val="3504896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1A80CA88-62A7-417E-8350-BB7BABB5EC7D}"/>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93965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FBFE0986-10F2-4FF3-8F52-D4C64797AB4E}"/>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386300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70ED5B51-133F-44EF-B9E2-EB95D41283C4}"/>
              </a:ext>
            </a:extLst>
          </p:cNvPr>
          <p:cNvPicPr>
            <a:picLocks noChangeAspect="1"/>
          </p:cNvPicPr>
          <p:nvPr/>
        </p:nvPicPr>
        <p:blipFill>
          <a:blip r:embed="rId2"/>
          <a:stretch>
            <a:fillRect/>
          </a:stretch>
        </p:blipFill>
        <p:spPr>
          <a:xfrm>
            <a:off x="0" y="1673"/>
            <a:ext cx="12192000" cy="6854653"/>
          </a:xfrm>
          <a:prstGeom prst="rect">
            <a:avLst/>
          </a:prstGeom>
        </p:spPr>
      </p:pic>
      <p:sp>
        <p:nvSpPr>
          <p:cNvPr id="3" name="Dikdörtgen 2">
            <a:extLst>
              <a:ext uri="{FF2B5EF4-FFF2-40B4-BE49-F238E27FC236}">
                <a16:creationId xmlns:a16="http://schemas.microsoft.com/office/drawing/2014/main" id="{6FCF6BA2-434C-47EF-A20E-36FE7F14597C}"/>
              </a:ext>
            </a:extLst>
          </p:cNvPr>
          <p:cNvSpPr/>
          <p:nvPr/>
        </p:nvSpPr>
        <p:spPr>
          <a:xfrm>
            <a:off x="3742006" y="1252025"/>
            <a:ext cx="3756074" cy="16881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Metin kutusu 3">
            <a:extLst>
              <a:ext uri="{FF2B5EF4-FFF2-40B4-BE49-F238E27FC236}">
                <a16:creationId xmlns:a16="http://schemas.microsoft.com/office/drawing/2014/main" id="{4DC86B7F-EC9F-4AB4-9784-D9A1B357989A}"/>
              </a:ext>
            </a:extLst>
          </p:cNvPr>
          <p:cNvSpPr txBox="1"/>
          <p:nvPr/>
        </p:nvSpPr>
        <p:spPr>
          <a:xfrm>
            <a:off x="8243668" y="1674055"/>
            <a:ext cx="3192028" cy="369332"/>
          </a:xfrm>
          <a:prstGeom prst="rect">
            <a:avLst/>
          </a:prstGeom>
          <a:noFill/>
        </p:spPr>
        <p:txBody>
          <a:bodyPr wrap="none" rtlCol="0">
            <a:spAutoFit/>
          </a:bodyPr>
          <a:lstStyle/>
          <a:p>
            <a:r>
              <a:rPr lang="tr-TR" dirty="0"/>
              <a:t>Tek bir hücreyi ifade etmektedir.</a:t>
            </a:r>
          </a:p>
        </p:txBody>
      </p:sp>
      <p:cxnSp>
        <p:nvCxnSpPr>
          <p:cNvPr id="6" name="Düz Ok Bağlayıcısı 5">
            <a:extLst>
              <a:ext uri="{FF2B5EF4-FFF2-40B4-BE49-F238E27FC236}">
                <a16:creationId xmlns:a16="http://schemas.microsoft.com/office/drawing/2014/main" id="{EDC28ADE-0F5C-4B8C-9457-FDF981D0049E}"/>
              </a:ext>
            </a:extLst>
          </p:cNvPr>
          <p:cNvCxnSpPr>
            <a:stCxn id="4" idx="1"/>
            <a:endCxn id="3" idx="3"/>
          </p:cNvCxnSpPr>
          <p:nvPr/>
        </p:nvCxnSpPr>
        <p:spPr>
          <a:xfrm flipH="1">
            <a:off x="7498080" y="1858721"/>
            <a:ext cx="745588" cy="237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Metin kutusu 6">
            <a:extLst>
              <a:ext uri="{FF2B5EF4-FFF2-40B4-BE49-F238E27FC236}">
                <a16:creationId xmlns:a16="http://schemas.microsoft.com/office/drawing/2014/main" id="{38F267DC-599B-4B34-B63E-9D52FF424978}"/>
              </a:ext>
            </a:extLst>
          </p:cNvPr>
          <p:cNvSpPr txBox="1"/>
          <p:nvPr/>
        </p:nvSpPr>
        <p:spPr>
          <a:xfrm>
            <a:off x="3446585" y="3429000"/>
            <a:ext cx="4857355" cy="1754326"/>
          </a:xfrm>
          <a:prstGeom prst="rect">
            <a:avLst/>
          </a:prstGeom>
          <a:noFill/>
        </p:spPr>
        <p:txBody>
          <a:bodyPr wrap="none" rtlCol="0">
            <a:spAutoFit/>
          </a:bodyPr>
          <a:lstStyle/>
          <a:p>
            <a:r>
              <a:rPr lang="tr-TR" dirty="0"/>
              <a:t>x </a:t>
            </a:r>
            <a:r>
              <a:rPr lang="tr-TR" dirty="0" err="1"/>
              <a:t>ler</a:t>
            </a:r>
            <a:r>
              <a:rPr lang="tr-TR" dirty="0"/>
              <a:t> bağımsız değişkenler</a:t>
            </a:r>
          </a:p>
          <a:p>
            <a:r>
              <a:rPr lang="tr-TR" dirty="0"/>
              <a:t>B (beta) </a:t>
            </a:r>
            <a:r>
              <a:rPr lang="tr-TR" dirty="0" err="1"/>
              <a:t>lar</a:t>
            </a:r>
            <a:r>
              <a:rPr lang="tr-TR" dirty="0"/>
              <a:t> katsayılar</a:t>
            </a:r>
          </a:p>
          <a:p>
            <a:r>
              <a:rPr lang="tr-TR" dirty="0"/>
              <a:t>j </a:t>
            </a:r>
            <a:r>
              <a:rPr lang="tr-TR" dirty="0" err="1"/>
              <a:t>j</a:t>
            </a:r>
            <a:r>
              <a:rPr lang="tr-TR" dirty="0"/>
              <a:t> inci değişkeni ifade ediyor</a:t>
            </a:r>
          </a:p>
          <a:p>
            <a:r>
              <a:rPr lang="tr-TR" dirty="0"/>
              <a:t>k katmanı ifade ediyor</a:t>
            </a:r>
          </a:p>
          <a:p>
            <a:r>
              <a:rPr lang="tr-TR" dirty="0" err="1"/>
              <a:t>Bjk</a:t>
            </a:r>
            <a:r>
              <a:rPr lang="tr-TR" dirty="0"/>
              <a:t> </a:t>
            </a:r>
            <a:r>
              <a:rPr lang="tr-TR" dirty="0">
                <a:sym typeface="Wingdings" panose="05000000000000000000" pitchFamily="2" charset="2"/>
              </a:rPr>
              <a:t> j inci katsayının k inci gizli katmandaki etkisi</a:t>
            </a:r>
          </a:p>
          <a:p>
            <a:r>
              <a:rPr lang="tr-TR" dirty="0">
                <a:sym typeface="Wingdings" panose="05000000000000000000" pitchFamily="2" charset="2"/>
              </a:rPr>
              <a:t>P değişken sayısı</a:t>
            </a:r>
            <a:endParaRPr lang="tr-TR" dirty="0"/>
          </a:p>
        </p:txBody>
      </p:sp>
    </p:spTree>
    <p:extLst>
      <p:ext uri="{BB962C8B-B14F-4D97-AF65-F5344CB8AC3E}">
        <p14:creationId xmlns:p14="http://schemas.microsoft.com/office/powerpoint/2010/main" val="36341513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a:extLst>
              <a:ext uri="{FF2B5EF4-FFF2-40B4-BE49-F238E27FC236}">
                <a16:creationId xmlns:a16="http://schemas.microsoft.com/office/drawing/2014/main" id="{FDFE91A7-316A-4245-9D20-81B282B44E2D}"/>
              </a:ext>
            </a:extLst>
          </p:cNvPr>
          <p:cNvPicPr>
            <a:picLocks noChangeAspect="1"/>
          </p:cNvPicPr>
          <p:nvPr/>
        </p:nvPicPr>
        <p:blipFill>
          <a:blip r:embed="rId2"/>
          <a:stretch>
            <a:fillRect/>
          </a:stretch>
        </p:blipFill>
        <p:spPr>
          <a:xfrm>
            <a:off x="0" y="-12395"/>
            <a:ext cx="12192000" cy="6854653"/>
          </a:xfrm>
          <a:prstGeom prst="rect">
            <a:avLst/>
          </a:prstGeom>
        </p:spPr>
      </p:pic>
      <p:sp>
        <p:nvSpPr>
          <p:cNvPr id="3" name="Dikdörtgen 2">
            <a:extLst>
              <a:ext uri="{FF2B5EF4-FFF2-40B4-BE49-F238E27FC236}">
                <a16:creationId xmlns:a16="http://schemas.microsoft.com/office/drawing/2014/main" id="{EE8AE117-3F17-444F-953C-5BE6F9758DC1}"/>
              </a:ext>
            </a:extLst>
          </p:cNvPr>
          <p:cNvSpPr/>
          <p:nvPr/>
        </p:nvSpPr>
        <p:spPr>
          <a:xfrm>
            <a:off x="4515729" y="2843431"/>
            <a:ext cx="2518117" cy="6463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Metin kutusu 3">
            <a:extLst>
              <a:ext uri="{FF2B5EF4-FFF2-40B4-BE49-F238E27FC236}">
                <a16:creationId xmlns:a16="http://schemas.microsoft.com/office/drawing/2014/main" id="{3AE8BDCC-7F15-4868-B416-9788B612246B}"/>
              </a:ext>
            </a:extLst>
          </p:cNvPr>
          <p:cNvSpPr txBox="1"/>
          <p:nvPr/>
        </p:nvSpPr>
        <p:spPr>
          <a:xfrm>
            <a:off x="2419643" y="2905369"/>
            <a:ext cx="1308295" cy="646331"/>
          </a:xfrm>
          <a:prstGeom prst="rect">
            <a:avLst/>
          </a:prstGeom>
          <a:noFill/>
        </p:spPr>
        <p:txBody>
          <a:bodyPr wrap="square" rtlCol="0">
            <a:spAutoFit/>
          </a:bodyPr>
          <a:lstStyle/>
          <a:p>
            <a:r>
              <a:rPr lang="tr-TR" dirty="0"/>
              <a:t>sigmoid fonksiyonu</a:t>
            </a:r>
          </a:p>
        </p:txBody>
      </p:sp>
      <p:cxnSp>
        <p:nvCxnSpPr>
          <p:cNvPr id="6" name="Düz Ok Bağlayıcısı 5">
            <a:extLst>
              <a:ext uri="{FF2B5EF4-FFF2-40B4-BE49-F238E27FC236}">
                <a16:creationId xmlns:a16="http://schemas.microsoft.com/office/drawing/2014/main" id="{36F22E45-D32A-41AD-B0D6-8FCE3E90D3E2}"/>
              </a:ext>
            </a:extLst>
          </p:cNvPr>
          <p:cNvCxnSpPr/>
          <p:nvPr/>
        </p:nvCxnSpPr>
        <p:spPr>
          <a:xfrm>
            <a:off x="3756074" y="3228535"/>
            <a:ext cx="7596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Metin kutusu 6">
            <a:extLst>
              <a:ext uri="{FF2B5EF4-FFF2-40B4-BE49-F238E27FC236}">
                <a16:creationId xmlns:a16="http://schemas.microsoft.com/office/drawing/2014/main" id="{D9EEC0A9-87E8-4EC4-9D23-1CAF48898F54}"/>
              </a:ext>
            </a:extLst>
          </p:cNvPr>
          <p:cNvSpPr txBox="1"/>
          <p:nvPr/>
        </p:nvSpPr>
        <p:spPr>
          <a:xfrm>
            <a:off x="7376964" y="2212871"/>
            <a:ext cx="4579139" cy="3970318"/>
          </a:xfrm>
          <a:prstGeom prst="rect">
            <a:avLst/>
          </a:prstGeom>
          <a:noFill/>
        </p:spPr>
        <p:txBody>
          <a:bodyPr wrap="none" rtlCol="0">
            <a:spAutoFit/>
          </a:bodyPr>
          <a:lstStyle/>
          <a:p>
            <a:r>
              <a:rPr lang="tr-TR" dirty="0"/>
              <a:t>Hücrenin dışına çıkmak istediğimizde</a:t>
            </a:r>
          </a:p>
          <a:p>
            <a:r>
              <a:rPr lang="tr-TR" dirty="0"/>
              <a:t>bir dönüştürme işlemine giriyoruz</a:t>
            </a:r>
          </a:p>
          <a:p>
            <a:r>
              <a:rPr lang="tr-TR" dirty="0"/>
              <a:t>Örneğin bu işlem sigmoid fonksiyonu ile </a:t>
            </a:r>
          </a:p>
          <a:p>
            <a:r>
              <a:rPr lang="tr-TR" dirty="0"/>
              <a:t>yapılmaktadır.</a:t>
            </a:r>
          </a:p>
          <a:p>
            <a:endParaRPr lang="tr-TR" dirty="0"/>
          </a:p>
          <a:p>
            <a:r>
              <a:rPr lang="tr-TR" dirty="0"/>
              <a:t>Bu işlem yapıldıktan sonra buradan çıkan bilgi</a:t>
            </a:r>
          </a:p>
          <a:p>
            <a:r>
              <a:rPr lang="tr-TR" dirty="0"/>
              <a:t>bütün ağ elemanları ile paylaşılacak.</a:t>
            </a:r>
          </a:p>
          <a:p>
            <a:endParaRPr lang="tr-TR" dirty="0"/>
          </a:p>
          <a:p>
            <a:r>
              <a:rPr lang="tr-TR" dirty="0"/>
              <a:t>Yani diğer bir ifadeyle gizli katman sayısı tanım-</a:t>
            </a:r>
          </a:p>
          <a:p>
            <a:r>
              <a:rPr lang="tr-TR" dirty="0" err="1"/>
              <a:t>landığında</a:t>
            </a:r>
            <a:r>
              <a:rPr lang="tr-TR" dirty="0"/>
              <a:t> her bir katman çıktı ile ilişkili olma-</a:t>
            </a:r>
          </a:p>
          <a:p>
            <a:r>
              <a:rPr lang="tr-TR" dirty="0" err="1"/>
              <a:t>lıdır</a:t>
            </a:r>
            <a:r>
              <a:rPr lang="tr-TR" dirty="0"/>
              <a:t> dan yola çıkarak, buradaki çıktıyı diğer kat-</a:t>
            </a:r>
          </a:p>
          <a:p>
            <a:r>
              <a:rPr lang="tr-TR" dirty="0" err="1"/>
              <a:t>manlarla</a:t>
            </a:r>
            <a:r>
              <a:rPr lang="tr-TR" dirty="0"/>
              <a:t> doğrusal bir formda birbirine bağla-</a:t>
            </a:r>
          </a:p>
          <a:p>
            <a:r>
              <a:rPr lang="tr-TR" dirty="0" err="1"/>
              <a:t>mamız</a:t>
            </a:r>
            <a:r>
              <a:rPr lang="tr-TR" dirty="0"/>
              <a:t> gerekiyor. Bunu gerçekleştirebilmek</a:t>
            </a:r>
          </a:p>
          <a:p>
            <a:r>
              <a:rPr lang="tr-TR" dirty="0" err="1"/>
              <a:t>adınada</a:t>
            </a:r>
            <a:r>
              <a:rPr lang="tr-TR" dirty="0"/>
              <a:t> f(x) </a:t>
            </a:r>
            <a:r>
              <a:rPr lang="tr-TR" dirty="0" err="1"/>
              <a:t>formulasyonu</a:t>
            </a:r>
            <a:r>
              <a:rPr lang="tr-TR" dirty="0"/>
              <a:t> kullanılır.</a:t>
            </a:r>
          </a:p>
        </p:txBody>
      </p:sp>
      <p:sp>
        <p:nvSpPr>
          <p:cNvPr id="9" name="Metin kutusu 8">
            <a:extLst>
              <a:ext uri="{FF2B5EF4-FFF2-40B4-BE49-F238E27FC236}">
                <a16:creationId xmlns:a16="http://schemas.microsoft.com/office/drawing/2014/main" id="{5B068619-8DC5-403D-A7CF-C36270E2B10B}"/>
              </a:ext>
            </a:extLst>
          </p:cNvPr>
          <p:cNvSpPr txBox="1"/>
          <p:nvPr/>
        </p:nvSpPr>
        <p:spPr>
          <a:xfrm>
            <a:off x="647114" y="4797083"/>
            <a:ext cx="4961102" cy="646331"/>
          </a:xfrm>
          <a:prstGeom prst="rect">
            <a:avLst/>
          </a:prstGeom>
          <a:noFill/>
        </p:spPr>
        <p:txBody>
          <a:bodyPr wrap="none" rtlCol="0">
            <a:spAutoFit/>
          </a:bodyPr>
          <a:lstStyle/>
          <a:p>
            <a:r>
              <a:rPr lang="tr-TR" dirty="0"/>
              <a:t>Bu ağ yapısı P adet değişken için H*(P+1)+H+1 adet</a:t>
            </a:r>
          </a:p>
          <a:p>
            <a:r>
              <a:rPr lang="tr-TR" dirty="0"/>
              <a:t>tahmin edilmesi gereken parametre değeri üretir.  </a:t>
            </a:r>
          </a:p>
        </p:txBody>
      </p:sp>
      <p:sp>
        <p:nvSpPr>
          <p:cNvPr id="10" name="Dikdörtgen 9">
            <a:extLst>
              <a:ext uri="{FF2B5EF4-FFF2-40B4-BE49-F238E27FC236}">
                <a16:creationId xmlns:a16="http://schemas.microsoft.com/office/drawing/2014/main" id="{71692D74-6EB3-4925-B8F1-86AD4EE41D42}"/>
              </a:ext>
            </a:extLst>
          </p:cNvPr>
          <p:cNvSpPr/>
          <p:nvPr/>
        </p:nvSpPr>
        <p:spPr>
          <a:xfrm>
            <a:off x="4515729" y="3551700"/>
            <a:ext cx="2518117" cy="922219"/>
          </a:xfrm>
          <a:prstGeom prst="rect">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tr-TR"/>
          </a:p>
        </p:txBody>
      </p:sp>
      <p:cxnSp>
        <p:nvCxnSpPr>
          <p:cNvPr id="12" name="Düz Ok Bağlayıcısı 11">
            <a:extLst>
              <a:ext uri="{FF2B5EF4-FFF2-40B4-BE49-F238E27FC236}">
                <a16:creationId xmlns:a16="http://schemas.microsoft.com/office/drawing/2014/main" id="{96EC4212-B008-447C-AA20-43A04CB90BD7}"/>
              </a:ext>
            </a:extLst>
          </p:cNvPr>
          <p:cNvCxnSpPr>
            <a:stCxn id="9" idx="0"/>
          </p:cNvCxnSpPr>
          <p:nvPr/>
        </p:nvCxnSpPr>
        <p:spPr>
          <a:xfrm flipV="1">
            <a:off x="3127665" y="4051495"/>
            <a:ext cx="1388064" cy="745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6321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53795BB9-4B43-4DEF-927B-9F4A2C2281DD}"/>
              </a:ext>
            </a:extLst>
          </p:cNvPr>
          <p:cNvSpPr txBox="1"/>
          <p:nvPr/>
        </p:nvSpPr>
        <p:spPr>
          <a:xfrm>
            <a:off x="771561" y="365760"/>
            <a:ext cx="11207492" cy="5078313"/>
          </a:xfrm>
          <a:prstGeom prst="rect">
            <a:avLst/>
          </a:prstGeom>
          <a:noFill/>
        </p:spPr>
        <p:txBody>
          <a:bodyPr wrap="none" rtlCol="0">
            <a:spAutoFit/>
          </a:bodyPr>
          <a:lstStyle/>
          <a:p>
            <a:r>
              <a:rPr lang="tr-TR" dirty="0"/>
              <a:t>Bu model doğrusal olmayan bir regresyon modeli olarak ele alındığında parametreler yani katsayılar genelde</a:t>
            </a:r>
          </a:p>
          <a:p>
            <a:r>
              <a:rPr lang="tr-TR" dirty="0"/>
              <a:t>hata kareler toplamını minimize edecek şekilde optimize edilmeye çalışılır. </a:t>
            </a:r>
          </a:p>
          <a:p>
            <a:endParaRPr lang="tr-TR" dirty="0"/>
          </a:p>
          <a:p>
            <a:r>
              <a:rPr lang="tr-TR" dirty="0"/>
              <a:t>Katsayıların başlangıç değerleri genelde </a:t>
            </a:r>
            <a:r>
              <a:rPr lang="tr-TR" dirty="0" err="1"/>
              <a:t>random</a:t>
            </a:r>
            <a:r>
              <a:rPr lang="tr-TR" dirty="0"/>
              <a:t> olarak atanır ve algoritmanın uygun katsayı değerlerini bulması</a:t>
            </a:r>
          </a:p>
          <a:p>
            <a:r>
              <a:rPr lang="tr-TR" dirty="0"/>
              <a:t>sağlanır. </a:t>
            </a:r>
          </a:p>
          <a:p>
            <a:endParaRPr lang="tr-TR" dirty="0"/>
          </a:p>
          <a:p>
            <a:r>
              <a:rPr lang="tr-TR" dirty="0"/>
              <a:t>Optimum parametre değerlerini bulmak için en sık kullanılan yöntemlerden birisi </a:t>
            </a:r>
            <a:r>
              <a:rPr lang="tr-TR" dirty="0" err="1"/>
              <a:t>Back</a:t>
            </a:r>
            <a:r>
              <a:rPr lang="tr-TR" dirty="0"/>
              <a:t> </a:t>
            </a:r>
            <a:r>
              <a:rPr lang="tr-TR" dirty="0" err="1"/>
              <a:t>Propagation</a:t>
            </a:r>
            <a:r>
              <a:rPr lang="tr-TR" dirty="0"/>
              <a:t> yöntemidir. </a:t>
            </a:r>
          </a:p>
          <a:p>
            <a:r>
              <a:rPr lang="tr-TR" dirty="0"/>
              <a:t>Türkçesi geriye yayılım anlamına gelir.</a:t>
            </a:r>
          </a:p>
          <a:p>
            <a:endParaRPr lang="tr-TR" dirty="0"/>
          </a:p>
          <a:p>
            <a:r>
              <a:rPr lang="tr-TR" dirty="0"/>
              <a:t>Bu algoritma optimum parametreleri bulabilmek için türevlerle çalışan oldukça etkili bir teknik metodolojidir.</a:t>
            </a:r>
          </a:p>
          <a:p>
            <a:r>
              <a:rPr lang="tr-TR" dirty="0"/>
              <a:t>Fakat yaygınca bilinen şey bu denklemin çözümünün global bir çözüm olmadığıdır. Bunun anlamı şudur; bulunan</a:t>
            </a:r>
          </a:p>
          <a:p>
            <a:r>
              <a:rPr lang="tr-TR" dirty="0"/>
              <a:t>parametrelerin bulunabilecek herhangi bir başka parametre setinden daha iyi olamayabileceğidir. Yani daha iyi</a:t>
            </a:r>
          </a:p>
          <a:p>
            <a:r>
              <a:rPr lang="tr-TR" dirty="0"/>
              <a:t>olacağının garantisinin olmamasıdır. </a:t>
            </a:r>
          </a:p>
          <a:p>
            <a:endParaRPr lang="tr-TR" dirty="0"/>
          </a:p>
          <a:p>
            <a:endParaRPr lang="tr-TR" dirty="0"/>
          </a:p>
          <a:p>
            <a:r>
              <a:rPr lang="tr-TR" dirty="0"/>
              <a:t>Geriye yayılımlı ağlarda </a:t>
            </a:r>
            <a:r>
              <a:rPr lang="tr-TR" b="1" dirty="0"/>
              <a:t>delta öğrenme kuralı </a:t>
            </a:r>
            <a:r>
              <a:rPr lang="tr-TR" dirty="0"/>
              <a:t> kullanılır. Çalışma prensibi şudur; kabul edilebilir bir hata miktarı elde</a:t>
            </a:r>
          </a:p>
          <a:p>
            <a:r>
              <a:rPr lang="tr-TR" dirty="0"/>
              <a:t>edilinceye kadar ağ çıktısı ile gerçek çıktı arasındaki farklar minimize edilmeye çalışılır. Buna yönelik olarak ta girdilerin </a:t>
            </a:r>
          </a:p>
          <a:p>
            <a:r>
              <a:rPr lang="tr-TR" dirty="0"/>
              <a:t>ağırlıkları değiştirilir. </a:t>
            </a:r>
          </a:p>
        </p:txBody>
      </p:sp>
    </p:spTree>
    <p:extLst>
      <p:ext uri="{BB962C8B-B14F-4D97-AF65-F5344CB8AC3E}">
        <p14:creationId xmlns:p14="http://schemas.microsoft.com/office/powerpoint/2010/main" val="1693841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4DBB8D1F-58CA-4BAD-9B78-12FD11992A10}"/>
              </a:ext>
            </a:extLst>
          </p:cNvPr>
          <p:cNvPicPr>
            <a:picLocks noChangeAspect="1"/>
          </p:cNvPicPr>
          <p:nvPr/>
        </p:nvPicPr>
        <p:blipFill>
          <a:blip r:embed="rId2"/>
          <a:stretch>
            <a:fillRect/>
          </a:stretch>
        </p:blipFill>
        <p:spPr>
          <a:xfrm>
            <a:off x="0" y="1673"/>
            <a:ext cx="12192000" cy="6854653"/>
          </a:xfrm>
          <a:prstGeom prst="rect">
            <a:avLst/>
          </a:prstGeom>
        </p:spPr>
      </p:pic>
      <p:sp>
        <p:nvSpPr>
          <p:cNvPr id="3" name="Dikdörtgen 2">
            <a:extLst>
              <a:ext uri="{FF2B5EF4-FFF2-40B4-BE49-F238E27FC236}">
                <a16:creationId xmlns:a16="http://schemas.microsoft.com/office/drawing/2014/main" id="{B3EE7F9C-199B-4105-8A7F-76B14BD98887}"/>
              </a:ext>
            </a:extLst>
          </p:cNvPr>
          <p:cNvSpPr/>
          <p:nvPr/>
        </p:nvSpPr>
        <p:spPr>
          <a:xfrm>
            <a:off x="3348111" y="4432328"/>
            <a:ext cx="4797083" cy="1180681"/>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Metin kutusu 3">
            <a:extLst>
              <a:ext uri="{FF2B5EF4-FFF2-40B4-BE49-F238E27FC236}">
                <a16:creationId xmlns:a16="http://schemas.microsoft.com/office/drawing/2014/main" id="{A1D8B54A-2C6E-4F34-873F-CA0A3B2616C1}"/>
              </a:ext>
            </a:extLst>
          </p:cNvPr>
          <p:cNvSpPr txBox="1"/>
          <p:nvPr/>
        </p:nvSpPr>
        <p:spPr>
          <a:xfrm>
            <a:off x="8299867" y="4284004"/>
            <a:ext cx="3193438" cy="1477328"/>
          </a:xfrm>
          <a:prstGeom prst="rect">
            <a:avLst/>
          </a:prstGeom>
          <a:noFill/>
        </p:spPr>
        <p:txBody>
          <a:bodyPr wrap="none" rtlCol="0">
            <a:spAutoFit/>
          </a:bodyPr>
          <a:lstStyle/>
          <a:p>
            <a:r>
              <a:rPr lang="tr-TR" dirty="0" err="1"/>
              <a:t>yi</a:t>
            </a:r>
            <a:r>
              <a:rPr lang="tr-TR" dirty="0"/>
              <a:t> </a:t>
            </a:r>
            <a:r>
              <a:rPr lang="tr-TR" dirty="0">
                <a:sym typeface="Wingdings" panose="05000000000000000000" pitchFamily="2" charset="2"/>
              </a:rPr>
              <a:t> gerçek değerler</a:t>
            </a:r>
          </a:p>
          <a:p>
            <a:r>
              <a:rPr lang="tr-TR" dirty="0">
                <a:sym typeface="Wingdings" panose="05000000000000000000" pitchFamily="2" charset="2"/>
              </a:rPr>
              <a:t>fi(x)  tahmin edilen değerler</a:t>
            </a:r>
          </a:p>
          <a:p>
            <a:r>
              <a:rPr lang="tr-TR" dirty="0">
                <a:sym typeface="Wingdings" panose="05000000000000000000" pitchFamily="2" charset="2"/>
              </a:rPr>
              <a:t>lamda ( </a:t>
            </a:r>
            <a:r>
              <a:rPr lang="el-GR" dirty="0">
                <a:latin typeface="Lao UI" panose="020B0604020202020204" pitchFamily="34" charset="0"/>
                <a:cs typeface="Lao UI" panose="020B0604020202020204" pitchFamily="34" charset="0"/>
                <a:sym typeface="Wingdings" panose="05000000000000000000" pitchFamily="2" charset="2"/>
              </a:rPr>
              <a:t>λ</a:t>
            </a:r>
            <a:r>
              <a:rPr lang="tr-TR" dirty="0">
                <a:latin typeface="Lao UI" panose="020B0604020202020204" pitchFamily="34" charset="0"/>
                <a:cs typeface="Lao UI" panose="020B0604020202020204" pitchFamily="34" charset="0"/>
                <a:sym typeface="Wingdings" panose="05000000000000000000" pitchFamily="2" charset="2"/>
              </a:rPr>
              <a:t> )</a:t>
            </a:r>
            <a:r>
              <a:rPr lang="tr-TR" dirty="0">
                <a:sym typeface="Wingdings" panose="05000000000000000000" pitchFamily="2" charset="2"/>
              </a:rPr>
              <a:t>  cezalar</a:t>
            </a:r>
          </a:p>
          <a:p>
            <a:r>
              <a:rPr lang="tr-TR" dirty="0">
                <a:sym typeface="Wingdings" panose="05000000000000000000" pitchFamily="2" charset="2"/>
              </a:rPr>
              <a:t>k  katman</a:t>
            </a:r>
          </a:p>
          <a:p>
            <a:r>
              <a:rPr lang="tr-TR" dirty="0">
                <a:sym typeface="Wingdings" panose="05000000000000000000" pitchFamily="2" charset="2"/>
              </a:rPr>
              <a:t>H  Katmandaki değişken sayısı</a:t>
            </a:r>
          </a:p>
        </p:txBody>
      </p:sp>
    </p:spTree>
    <p:extLst>
      <p:ext uri="{BB962C8B-B14F-4D97-AF65-F5344CB8AC3E}">
        <p14:creationId xmlns:p14="http://schemas.microsoft.com/office/powerpoint/2010/main" val="1509139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564046F9-4EE7-44F6-A779-F0F44BADFDDA}"/>
              </a:ext>
            </a:extLst>
          </p:cNvPr>
          <p:cNvSpPr txBox="1"/>
          <p:nvPr/>
        </p:nvSpPr>
        <p:spPr>
          <a:xfrm>
            <a:off x="3756074" y="2264898"/>
            <a:ext cx="1291187" cy="369332"/>
          </a:xfrm>
          <a:prstGeom prst="rect">
            <a:avLst/>
          </a:prstGeom>
          <a:noFill/>
        </p:spPr>
        <p:txBody>
          <a:bodyPr wrap="none" rtlCol="0">
            <a:spAutoFit/>
          </a:bodyPr>
          <a:lstStyle/>
          <a:p>
            <a:r>
              <a:rPr lang="tr-TR" dirty="0"/>
              <a:t>UYGULAMA</a:t>
            </a:r>
          </a:p>
        </p:txBody>
      </p:sp>
    </p:spTree>
    <p:extLst>
      <p:ext uri="{BB962C8B-B14F-4D97-AF65-F5344CB8AC3E}">
        <p14:creationId xmlns:p14="http://schemas.microsoft.com/office/powerpoint/2010/main" val="106673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9F82ABB5-8A4D-4201-AC77-5F38CB7A4FD9}"/>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8B21A5DB-7DF7-4C01-BD74-68F2DE617E03}"/>
              </a:ext>
            </a:extLst>
          </p:cNvPr>
          <p:cNvSpPr txBox="1"/>
          <p:nvPr/>
        </p:nvSpPr>
        <p:spPr>
          <a:xfrm>
            <a:off x="1069144" y="4768948"/>
            <a:ext cx="10713126" cy="1200329"/>
          </a:xfrm>
          <a:prstGeom prst="rect">
            <a:avLst/>
          </a:prstGeom>
          <a:noFill/>
        </p:spPr>
        <p:txBody>
          <a:bodyPr wrap="none" rtlCol="0">
            <a:spAutoFit/>
          </a:bodyPr>
          <a:lstStyle/>
          <a:p>
            <a:r>
              <a:rPr lang="tr-TR" dirty="0"/>
              <a:t>En çok bilineni CNART yöntemidir. </a:t>
            </a:r>
            <a:r>
              <a:rPr lang="tr-TR" dirty="0" err="1"/>
              <a:t>Random</a:t>
            </a:r>
            <a:r>
              <a:rPr lang="tr-TR" dirty="0"/>
              <a:t> </a:t>
            </a:r>
            <a:r>
              <a:rPr lang="tr-TR" dirty="0" err="1"/>
              <a:t>Forest</a:t>
            </a:r>
            <a:r>
              <a:rPr lang="tr-TR" dirty="0"/>
              <a:t> ta kendisine yer bulmaktadır.</a:t>
            </a:r>
          </a:p>
          <a:p>
            <a:r>
              <a:rPr lang="tr-TR" dirty="0"/>
              <a:t>Tahmin yakınlığı kriteri göz önünde bulundurulduğunda diğer gözetimli öğrenme algoritmalarına benzer sonuçlar</a:t>
            </a:r>
          </a:p>
          <a:p>
            <a:r>
              <a:rPr lang="tr-TR" dirty="0"/>
              <a:t>elde etmektedir. Fakat aşırı öğrenmeye eğilimli bir algoritmadır. Ve daha karmaşık problemlerde yani daha büyük</a:t>
            </a:r>
          </a:p>
          <a:p>
            <a:r>
              <a:rPr lang="tr-TR" dirty="0"/>
              <a:t>veri setlerinde tahmin başarısı diğer algoritmalara göre biraz daha aşağıdadır.</a:t>
            </a:r>
          </a:p>
        </p:txBody>
      </p:sp>
    </p:spTree>
    <p:extLst>
      <p:ext uri="{BB962C8B-B14F-4D97-AF65-F5344CB8AC3E}">
        <p14:creationId xmlns:p14="http://schemas.microsoft.com/office/powerpoint/2010/main" val="37975659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1C19A879-52BA-4865-AF30-7497C7A3A96A}"/>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F709DBA1-4987-4AFB-9968-38B5E78DEF64}"/>
              </a:ext>
            </a:extLst>
          </p:cNvPr>
          <p:cNvSpPr txBox="1"/>
          <p:nvPr/>
        </p:nvSpPr>
        <p:spPr>
          <a:xfrm>
            <a:off x="575187" y="870154"/>
            <a:ext cx="1641475" cy="369332"/>
          </a:xfrm>
          <a:prstGeom prst="rect">
            <a:avLst/>
          </a:prstGeom>
          <a:noFill/>
        </p:spPr>
        <p:txBody>
          <a:bodyPr wrap="none" rtlCol="0">
            <a:spAutoFit/>
          </a:bodyPr>
          <a:lstStyle/>
          <a:p>
            <a:r>
              <a:rPr lang="tr-TR" dirty="0"/>
              <a:t>HİTTER veri seti</a:t>
            </a:r>
          </a:p>
        </p:txBody>
      </p:sp>
      <p:sp>
        <p:nvSpPr>
          <p:cNvPr id="4" name="Metin kutusu 3">
            <a:extLst>
              <a:ext uri="{FF2B5EF4-FFF2-40B4-BE49-F238E27FC236}">
                <a16:creationId xmlns:a16="http://schemas.microsoft.com/office/drawing/2014/main" id="{4A922175-A91E-40C5-88AA-8257D56CE9D0}"/>
              </a:ext>
            </a:extLst>
          </p:cNvPr>
          <p:cNvSpPr txBox="1"/>
          <p:nvPr/>
        </p:nvSpPr>
        <p:spPr>
          <a:xfrm>
            <a:off x="1129480" y="1460091"/>
            <a:ext cx="9933040" cy="369332"/>
          </a:xfrm>
          <a:prstGeom prst="rect">
            <a:avLst/>
          </a:prstGeom>
          <a:noFill/>
        </p:spPr>
        <p:txBody>
          <a:bodyPr wrap="none" rtlCol="0">
            <a:spAutoFit/>
          </a:bodyPr>
          <a:lstStyle/>
          <a:p>
            <a:r>
              <a:rPr lang="tr-TR" dirty="0" err="1"/>
              <a:t>Salary</a:t>
            </a:r>
            <a:r>
              <a:rPr lang="tr-TR" dirty="0"/>
              <a:t> değişkeninin logaritması alınmış ve logaritması alınmış bir şekilde aşağıdaki değerler ifade edilmiş.</a:t>
            </a:r>
          </a:p>
        </p:txBody>
      </p:sp>
      <p:sp>
        <p:nvSpPr>
          <p:cNvPr id="6" name="Metin kutusu 5">
            <a:extLst>
              <a:ext uri="{FF2B5EF4-FFF2-40B4-BE49-F238E27FC236}">
                <a16:creationId xmlns:a16="http://schemas.microsoft.com/office/drawing/2014/main" id="{A0A5EC49-D6CA-4D69-855F-706DB59E2C61}"/>
              </a:ext>
            </a:extLst>
          </p:cNvPr>
          <p:cNvSpPr txBox="1"/>
          <p:nvPr/>
        </p:nvSpPr>
        <p:spPr>
          <a:xfrm>
            <a:off x="3569110" y="1924354"/>
            <a:ext cx="924869" cy="369332"/>
          </a:xfrm>
          <a:prstGeom prst="rect">
            <a:avLst/>
          </a:prstGeom>
          <a:noFill/>
        </p:spPr>
        <p:txBody>
          <a:bodyPr wrap="none" rtlCol="0">
            <a:spAutoFit/>
          </a:bodyPr>
          <a:lstStyle/>
          <a:p>
            <a:r>
              <a:rPr lang="tr-TR" dirty="0"/>
              <a:t>( </a:t>
            </a:r>
            <a:r>
              <a:rPr lang="tr-TR" dirty="0" err="1"/>
              <a:t>years</a:t>
            </a:r>
            <a:r>
              <a:rPr lang="tr-TR" dirty="0"/>
              <a:t> )</a:t>
            </a:r>
          </a:p>
        </p:txBody>
      </p:sp>
      <p:sp>
        <p:nvSpPr>
          <p:cNvPr id="7" name="Metin kutusu 6">
            <a:extLst>
              <a:ext uri="{FF2B5EF4-FFF2-40B4-BE49-F238E27FC236}">
                <a16:creationId xmlns:a16="http://schemas.microsoft.com/office/drawing/2014/main" id="{66D8284D-C931-4630-B0DB-6791ECFB0591}"/>
              </a:ext>
            </a:extLst>
          </p:cNvPr>
          <p:cNvSpPr txBox="1"/>
          <p:nvPr/>
        </p:nvSpPr>
        <p:spPr>
          <a:xfrm>
            <a:off x="8672052" y="4062030"/>
            <a:ext cx="772969" cy="369332"/>
          </a:xfrm>
          <a:prstGeom prst="rect">
            <a:avLst/>
          </a:prstGeom>
          <a:noFill/>
        </p:spPr>
        <p:txBody>
          <a:bodyPr wrap="none" rtlCol="0">
            <a:spAutoFit/>
          </a:bodyPr>
          <a:lstStyle/>
          <a:p>
            <a:r>
              <a:rPr lang="tr-TR" dirty="0"/>
              <a:t>( </a:t>
            </a:r>
            <a:r>
              <a:rPr lang="tr-TR" dirty="0" err="1"/>
              <a:t>hits</a:t>
            </a:r>
            <a:r>
              <a:rPr lang="tr-TR" dirty="0"/>
              <a:t> )</a:t>
            </a:r>
          </a:p>
        </p:txBody>
      </p:sp>
      <p:sp>
        <p:nvSpPr>
          <p:cNvPr id="8" name="Metin kutusu 7">
            <a:extLst>
              <a:ext uri="{FF2B5EF4-FFF2-40B4-BE49-F238E27FC236}">
                <a16:creationId xmlns:a16="http://schemas.microsoft.com/office/drawing/2014/main" id="{119460C7-0D4A-4AC8-963B-3E0636C13A04}"/>
              </a:ext>
            </a:extLst>
          </p:cNvPr>
          <p:cNvSpPr txBox="1"/>
          <p:nvPr/>
        </p:nvSpPr>
        <p:spPr>
          <a:xfrm>
            <a:off x="7300452" y="2684206"/>
            <a:ext cx="3729739" cy="369332"/>
          </a:xfrm>
          <a:prstGeom prst="rect">
            <a:avLst/>
          </a:prstGeom>
          <a:noFill/>
        </p:spPr>
        <p:txBody>
          <a:bodyPr wrap="none" rtlCol="0">
            <a:spAutoFit/>
          </a:bodyPr>
          <a:lstStyle/>
          <a:p>
            <a:r>
              <a:rPr lang="tr-TR" dirty="0"/>
              <a:t>Burada üç tane değişken göze alınmış.</a:t>
            </a:r>
          </a:p>
        </p:txBody>
      </p:sp>
    </p:spTree>
    <p:extLst>
      <p:ext uri="{BB962C8B-B14F-4D97-AF65-F5344CB8AC3E}">
        <p14:creationId xmlns:p14="http://schemas.microsoft.com/office/powerpoint/2010/main" val="25595737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976B6A21-D355-45C3-85B3-DF593671105F}"/>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7706914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837F921-B2F7-47EC-B947-C07ACDD72CEE}"/>
              </a:ext>
            </a:extLst>
          </p:cNvPr>
          <p:cNvPicPr>
            <a:picLocks noChangeAspect="1"/>
          </p:cNvPicPr>
          <p:nvPr/>
        </p:nvPicPr>
        <p:blipFill>
          <a:blip r:embed="rId2"/>
          <a:stretch>
            <a:fillRect/>
          </a:stretch>
        </p:blipFill>
        <p:spPr>
          <a:xfrm>
            <a:off x="0" y="1673"/>
            <a:ext cx="12192000" cy="6854653"/>
          </a:xfrm>
          <a:prstGeom prst="rect">
            <a:avLst/>
          </a:prstGeom>
        </p:spPr>
      </p:pic>
      <p:sp>
        <p:nvSpPr>
          <p:cNvPr id="4" name="Metin kutusu 3">
            <a:extLst>
              <a:ext uri="{FF2B5EF4-FFF2-40B4-BE49-F238E27FC236}">
                <a16:creationId xmlns:a16="http://schemas.microsoft.com/office/drawing/2014/main" id="{37DF57A3-DB62-4C1F-9B3F-A9C6945967F4}"/>
              </a:ext>
            </a:extLst>
          </p:cNvPr>
          <p:cNvSpPr txBox="1"/>
          <p:nvPr/>
        </p:nvSpPr>
        <p:spPr>
          <a:xfrm>
            <a:off x="815926" y="914401"/>
            <a:ext cx="10009856" cy="369332"/>
          </a:xfrm>
          <a:prstGeom prst="rect">
            <a:avLst/>
          </a:prstGeom>
          <a:noFill/>
        </p:spPr>
        <p:txBody>
          <a:bodyPr wrap="none" rtlCol="0">
            <a:spAutoFit/>
          </a:bodyPr>
          <a:lstStyle/>
          <a:p>
            <a:r>
              <a:rPr lang="tr-TR" dirty="0"/>
              <a:t>Bağımsız değişkenlere ayrıcı açıklayıcı değişkende denir. Sondaki sayılarda </a:t>
            </a:r>
            <a:r>
              <a:rPr lang="tr-TR" dirty="0" err="1"/>
              <a:t>salary</a:t>
            </a:r>
            <a:r>
              <a:rPr lang="tr-TR" dirty="0"/>
              <a:t> değişkeninin değerleridir.</a:t>
            </a:r>
          </a:p>
        </p:txBody>
      </p:sp>
      <p:sp>
        <p:nvSpPr>
          <p:cNvPr id="5" name="Metin kutusu 4">
            <a:extLst>
              <a:ext uri="{FF2B5EF4-FFF2-40B4-BE49-F238E27FC236}">
                <a16:creationId xmlns:a16="http://schemas.microsoft.com/office/drawing/2014/main" id="{986DE612-0C33-4CE6-AEA3-6BE1DEA026D8}"/>
              </a:ext>
            </a:extLst>
          </p:cNvPr>
          <p:cNvSpPr txBox="1"/>
          <p:nvPr/>
        </p:nvSpPr>
        <p:spPr>
          <a:xfrm>
            <a:off x="321652" y="1799324"/>
            <a:ext cx="3242234" cy="4524315"/>
          </a:xfrm>
          <a:prstGeom prst="rect">
            <a:avLst/>
          </a:prstGeom>
          <a:noFill/>
        </p:spPr>
        <p:txBody>
          <a:bodyPr wrap="none" rtlCol="0">
            <a:spAutoFit/>
          </a:bodyPr>
          <a:lstStyle/>
          <a:p>
            <a:r>
              <a:rPr lang="tr-TR" dirty="0"/>
              <a:t>Burada </a:t>
            </a:r>
            <a:r>
              <a:rPr lang="tr-TR" b="1" dirty="0"/>
              <a:t>iç düğüm</a:t>
            </a:r>
            <a:r>
              <a:rPr lang="tr-TR" dirty="0"/>
              <a:t> adı verilen</a:t>
            </a:r>
          </a:p>
          <a:p>
            <a:r>
              <a:rPr lang="tr-TR" dirty="0"/>
              <a:t>noktalar vardır.</a:t>
            </a:r>
          </a:p>
          <a:p>
            <a:endParaRPr lang="tr-TR" dirty="0"/>
          </a:p>
          <a:p>
            <a:r>
              <a:rPr lang="tr-TR" dirty="0"/>
              <a:t>Bu noktalar değişkenlerden</a:t>
            </a:r>
          </a:p>
          <a:p>
            <a:r>
              <a:rPr lang="tr-TR" dirty="0"/>
              <a:t>aşağı inen dik yapıdır. </a:t>
            </a:r>
          </a:p>
          <a:p>
            <a:r>
              <a:rPr lang="tr-TR" dirty="0"/>
              <a:t>Çemberle işaretlenen yerlerdir.</a:t>
            </a:r>
          </a:p>
          <a:p>
            <a:endParaRPr lang="tr-TR" dirty="0"/>
          </a:p>
          <a:p>
            <a:r>
              <a:rPr lang="tr-TR" dirty="0"/>
              <a:t>Deneyim yılından gelen nokta 1. </a:t>
            </a:r>
          </a:p>
          <a:p>
            <a:r>
              <a:rPr lang="tr-TR" dirty="0"/>
              <a:t>birinci, diğeri de ikinci düğüm</a:t>
            </a:r>
          </a:p>
          <a:p>
            <a:r>
              <a:rPr lang="tr-TR" dirty="0"/>
              <a:t>noktasıdır.</a:t>
            </a:r>
          </a:p>
          <a:p>
            <a:endParaRPr lang="tr-TR" dirty="0"/>
          </a:p>
          <a:p>
            <a:r>
              <a:rPr lang="tr-TR" dirty="0"/>
              <a:t>Bu ağaç iki büyük dala ayrılmıştır.</a:t>
            </a:r>
          </a:p>
          <a:p>
            <a:endParaRPr lang="tr-TR" dirty="0"/>
          </a:p>
          <a:p>
            <a:endParaRPr lang="tr-TR" dirty="0"/>
          </a:p>
          <a:p>
            <a:endParaRPr lang="tr-TR" dirty="0"/>
          </a:p>
          <a:p>
            <a:r>
              <a:rPr lang="tr-TR" dirty="0"/>
              <a:t> </a:t>
            </a:r>
          </a:p>
        </p:txBody>
      </p:sp>
      <p:sp>
        <p:nvSpPr>
          <p:cNvPr id="6" name="Oval 5">
            <a:extLst>
              <a:ext uri="{FF2B5EF4-FFF2-40B4-BE49-F238E27FC236}">
                <a16:creationId xmlns:a16="http://schemas.microsoft.com/office/drawing/2014/main" id="{CA80D451-38A7-426B-AD65-409526E37B85}"/>
              </a:ext>
            </a:extLst>
          </p:cNvPr>
          <p:cNvSpPr/>
          <p:nvPr/>
        </p:nvSpPr>
        <p:spPr>
          <a:xfrm>
            <a:off x="4909625" y="2957004"/>
            <a:ext cx="717452" cy="546962"/>
          </a:xfrm>
          <a:prstGeom prst="ellipse">
            <a:avLst/>
          </a:prstGeom>
          <a:noFill/>
          <a:ln w="571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tr-TR"/>
          </a:p>
        </p:txBody>
      </p:sp>
      <p:sp>
        <p:nvSpPr>
          <p:cNvPr id="8" name="Oval 7">
            <a:extLst>
              <a:ext uri="{FF2B5EF4-FFF2-40B4-BE49-F238E27FC236}">
                <a16:creationId xmlns:a16="http://schemas.microsoft.com/office/drawing/2014/main" id="{78B03104-2D7D-4443-8DC6-A42F9F93D255}"/>
              </a:ext>
            </a:extLst>
          </p:cNvPr>
          <p:cNvSpPr/>
          <p:nvPr/>
        </p:nvSpPr>
        <p:spPr>
          <a:xfrm>
            <a:off x="6096000" y="4094142"/>
            <a:ext cx="717452" cy="546962"/>
          </a:xfrm>
          <a:prstGeom prst="ellipse">
            <a:avLst/>
          </a:prstGeom>
          <a:noFill/>
          <a:ln w="571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tr-TR"/>
          </a:p>
        </p:txBody>
      </p:sp>
      <p:sp>
        <p:nvSpPr>
          <p:cNvPr id="9" name="Metin kutusu 8">
            <a:extLst>
              <a:ext uri="{FF2B5EF4-FFF2-40B4-BE49-F238E27FC236}">
                <a16:creationId xmlns:a16="http://schemas.microsoft.com/office/drawing/2014/main" id="{26EF04EF-B655-4D5E-8AAD-8AC214F05F58}"/>
              </a:ext>
            </a:extLst>
          </p:cNvPr>
          <p:cNvSpPr txBox="1"/>
          <p:nvPr/>
        </p:nvSpPr>
        <p:spPr>
          <a:xfrm>
            <a:off x="7288421" y="1807872"/>
            <a:ext cx="4581927" cy="4247317"/>
          </a:xfrm>
          <a:prstGeom prst="rect">
            <a:avLst/>
          </a:prstGeom>
          <a:noFill/>
        </p:spPr>
        <p:txBody>
          <a:bodyPr wrap="square" rtlCol="0">
            <a:spAutoFit/>
          </a:bodyPr>
          <a:lstStyle/>
          <a:p>
            <a:r>
              <a:rPr lang="tr-TR" dirty="0"/>
              <a:t>Birinci DAL;</a:t>
            </a:r>
          </a:p>
          <a:p>
            <a:r>
              <a:rPr lang="tr-TR" dirty="0"/>
              <a:t>Deneyim yılı 4.5 ten küçüktür yada eşittir dediğimiz daldır. Ve 5.11 ile sonuçlanmıştır.</a:t>
            </a:r>
          </a:p>
          <a:p>
            <a:endParaRPr lang="tr-TR" dirty="0"/>
          </a:p>
          <a:p>
            <a:r>
              <a:rPr lang="tr-TR" dirty="0"/>
              <a:t>İkinci DAL ise; 4.5 ten büyüktür yada eşittir dediğimiz sağ taraftaki daldır.</a:t>
            </a:r>
          </a:p>
          <a:p>
            <a:endParaRPr lang="tr-TR" dirty="0"/>
          </a:p>
          <a:p>
            <a:r>
              <a:rPr lang="tr-TR" dirty="0"/>
              <a:t>BUNLAR EN ÜSTTEKİ İKİ BÜYÜK DALDIR.</a:t>
            </a:r>
          </a:p>
          <a:p>
            <a:r>
              <a:rPr lang="tr-TR" dirty="0"/>
              <a:t>		</a:t>
            </a:r>
          </a:p>
          <a:p>
            <a:r>
              <a:rPr lang="tr-TR" dirty="0"/>
              <a:t>		İki tane iç düğüm noktamız,</a:t>
            </a:r>
          </a:p>
          <a:p>
            <a:r>
              <a:rPr lang="tr-TR" dirty="0"/>
              <a:t>	iki tane büyük dalımız, netice itibari 	ile de üç tane son düğümümüz vardır. 	Veya diğer isimi ile </a:t>
            </a:r>
            <a:r>
              <a:rPr lang="tr-TR" b="1" dirty="0"/>
              <a:t>yaprağımız </a:t>
            </a:r>
            <a:r>
              <a:rPr lang="tr-TR" dirty="0"/>
              <a:t>vardır.</a:t>
            </a:r>
          </a:p>
          <a:p>
            <a:r>
              <a:rPr lang="tr-TR" dirty="0"/>
              <a:t>	5.11, 6.00, 6.74 yapraklardır.</a:t>
            </a:r>
          </a:p>
          <a:p>
            <a:endParaRPr lang="tr-TR" dirty="0"/>
          </a:p>
        </p:txBody>
      </p:sp>
      <p:sp>
        <p:nvSpPr>
          <p:cNvPr id="11" name="Oval 10">
            <a:extLst>
              <a:ext uri="{FF2B5EF4-FFF2-40B4-BE49-F238E27FC236}">
                <a16:creationId xmlns:a16="http://schemas.microsoft.com/office/drawing/2014/main" id="{826EEA69-85D7-4909-963A-D60D644528F9}"/>
              </a:ext>
            </a:extLst>
          </p:cNvPr>
          <p:cNvSpPr/>
          <p:nvPr/>
        </p:nvSpPr>
        <p:spPr>
          <a:xfrm>
            <a:off x="3680129" y="4028261"/>
            <a:ext cx="717452" cy="546962"/>
          </a:xfrm>
          <a:prstGeom prst="ellipse">
            <a:avLst/>
          </a:prstGeom>
          <a:noFill/>
          <a:ln w="57150">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tr-TR"/>
          </a:p>
        </p:txBody>
      </p:sp>
      <p:sp>
        <p:nvSpPr>
          <p:cNvPr id="13" name="Oval 12">
            <a:extLst>
              <a:ext uri="{FF2B5EF4-FFF2-40B4-BE49-F238E27FC236}">
                <a16:creationId xmlns:a16="http://schemas.microsoft.com/office/drawing/2014/main" id="{DAC2942D-A92B-463D-BCF7-2292943AD35E}"/>
              </a:ext>
            </a:extLst>
          </p:cNvPr>
          <p:cNvSpPr/>
          <p:nvPr/>
        </p:nvSpPr>
        <p:spPr>
          <a:xfrm>
            <a:off x="4909625" y="5396637"/>
            <a:ext cx="717452" cy="546962"/>
          </a:xfrm>
          <a:prstGeom prst="ellipse">
            <a:avLst/>
          </a:prstGeom>
          <a:noFill/>
          <a:ln w="57150">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tr-TR"/>
          </a:p>
        </p:txBody>
      </p:sp>
      <p:sp>
        <p:nvSpPr>
          <p:cNvPr id="15" name="Oval 14">
            <a:extLst>
              <a:ext uri="{FF2B5EF4-FFF2-40B4-BE49-F238E27FC236}">
                <a16:creationId xmlns:a16="http://schemas.microsoft.com/office/drawing/2014/main" id="{EBB252EE-06F4-4615-98A6-B396A137E19F}"/>
              </a:ext>
            </a:extLst>
          </p:cNvPr>
          <p:cNvSpPr/>
          <p:nvPr/>
        </p:nvSpPr>
        <p:spPr>
          <a:xfrm>
            <a:off x="7288421" y="5292008"/>
            <a:ext cx="717452" cy="546962"/>
          </a:xfrm>
          <a:prstGeom prst="ellipse">
            <a:avLst/>
          </a:prstGeom>
          <a:noFill/>
          <a:ln w="57150">
            <a:solidFill>
              <a:schemeClr val="accent6">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243459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438B4200-D9B1-4E5E-AE98-ED7EB682477C}"/>
              </a:ext>
            </a:extLst>
          </p:cNvPr>
          <p:cNvSpPr txBox="1"/>
          <p:nvPr/>
        </p:nvSpPr>
        <p:spPr>
          <a:xfrm>
            <a:off x="722671" y="1238865"/>
            <a:ext cx="11181844" cy="646331"/>
          </a:xfrm>
          <a:prstGeom prst="rect">
            <a:avLst/>
          </a:prstGeom>
          <a:noFill/>
        </p:spPr>
        <p:txBody>
          <a:bodyPr wrap="none" rtlCol="0">
            <a:spAutoFit/>
          </a:bodyPr>
          <a:lstStyle/>
          <a:p>
            <a:r>
              <a:rPr lang="tr-TR" dirty="0"/>
              <a:t>Büyük veri setlerinde performans açısından çok iyi olduğu söylenemez. Fakat basit olması kolayca uygulanabilir olması</a:t>
            </a:r>
          </a:p>
          <a:p>
            <a:r>
              <a:rPr lang="tr-TR" dirty="0"/>
              <a:t>yönüyle çok sık kullanılan algoritmalardan biridir.</a:t>
            </a:r>
          </a:p>
        </p:txBody>
      </p:sp>
    </p:spTree>
    <p:extLst>
      <p:ext uri="{BB962C8B-B14F-4D97-AF65-F5344CB8AC3E}">
        <p14:creationId xmlns:p14="http://schemas.microsoft.com/office/powerpoint/2010/main" val="26138876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Resim 37">
            <a:extLst>
              <a:ext uri="{FF2B5EF4-FFF2-40B4-BE49-F238E27FC236}">
                <a16:creationId xmlns:a16="http://schemas.microsoft.com/office/drawing/2014/main" id="{0E90E73C-0204-45F7-A660-FDE00A2713F9}"/>
              </a:ext>
            </a:extLst>
          </p:cNvPr>
          <p:cNvPicPr>
            <a:picLocks noChangeAspect="1"/>
          </p:cNvPicPr>
          <p:nvPr/>
        </p:nvPicPr>
        <p:blipFill>
          <a:blip r:embed="rId2"/>
          <a:stretch>
            <a:fillRect/>
          </a:stretch>
        </p:blipFill>
        <p:spPr>
          <a:xfrm>
            <a:off x="0" y="1673"/>
            <a:ext cx="12192000" cy="6854653"/>
          </a:xfrm>
          <a:prstGeom prst="rect">
            <a:avLst/>
          </a:prstGeom>
        </p:spPr>
      </p:pic>
      <p:sp>
        <p:nvSpPr>
          <p:cNvPr id="6" name="Oval 5">
            <a:extLst>
              <a:ext uri="{FF2B5EF4-FFF2-40B4-BE49-F238E27FC236}">
                <a16:creationId xmlns:a16="http://schemas.microsoft.com/office/drawing/2014/main" id="{CA80D451-38A7-426B-AD65-409526E37B85}"/>
              </a:ext>
            </a:extLst>
          </p:cNvPr>
          <p:cNvSpPr/>
          <p:nvPr/>
        </p:nvSpPr>
        <p:spPr>
          <a:xfrm>
            <a:off x="4909625" y="2957004"/>
            <a:ext cx="717452" cy="546962"/>
          </a:xfrm>
          <a:prstGeom prst="ellipse">
            <a:avLst/>
          </a:prstGeom>
          <a:noFill/>
          <a:ln w="571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tr-TR"/>
          </a:p>
        </p:txBody>
      </p:sp>
      <p:sp>
        <p:nvSpPr>
          <p:cNvPr id="8" name="Oval 7">
            <a:extLst>
              <a:ext uri="{FF2B5EF4-FFF2-40B4-BE49-F238E27FC236}">
                <a16:creationId xmlns:a16="http://schemas.microsoft.com/office/drawing/2014/main" id="{78B03104-2D7D-4443-8DC6-A42F9F93D255}"/>
              </a:ext>
            </a:extLst>
          </p:cNvPr>
          <p:cNvSpPr/>
          <p:nvPr/>
        </p:nvSpPr>
        <p:spPr>
          <a:xfrm>
            <a:off x="6096000" y="4094142"/>
            <a:ext cx="717452" cy="546962"/>
          </a:xfrm>
          <a:prstGeom prst="ellipse">
            <a:avLst/>
          </a:prstGeom>
          <a:noFill/>
          <a:ln w="571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tr-TR"/>
          </a:p>
        </p:txBody>
      </p:sp>
      <p:sp>
        <p:nvSpPr>
          <p:cNvPr id="10" name="Metin kutusu 9">
            <a:extLst>
              <a:ext uri="{FF2B5EF4-FFF2-40B4-BE49-F238E27FC236}">
                <a16:creationId xmlns:a16="http://schemas.microsoft.com/office/drawing/2014/main" id="{E6A08698-179A-4AC4-B34F-81962C8771B7}"/>
              </a:ext>
            </a:extLst>
          </p:cNvPr>
          <p:cNvSpPr txBox="1"/>
          <p:nvPr/>
        </p:nvSpPr>
        <p:spPr>
          <a:xfrm>
            <a:off x="7406189" y="1688123"/>
            <a:ext cx="1199367" cy="369332"/>
          </a:xfrm>
          <a:prstGeom prst="rect">
            <a:avLst/>
          </a:prstGeom>
          <a:noFill/>
        </p:spPr>
        <p:txBody>
          <a:bodyPr wrap="none" rtlCol="0">
            <a:spAutoFit/>
          </a:bodyPr>
          <a:lstStyle/>
          <a:p>
            <a:r>
              <a:rPr lang="tr-TR" dirty="0"/>
              <a:t>İÇ DÜĞÜM</a:t>
            </a:r>
          </a:p>
        </p:txBody>
      </p:sp>
      <p:cxnSp>
        <p:nvCxnSpPr>
          <p:cNvPr id="23" name="Düz Ok Bağlayıcısı 22">
            <a:extLst>
              <a:ext uri="{FF2B5EF4-FFF2-40B4-BE49-F238E27FC236}">
                <a16:creationId xmlns:a16="http://schemas.microsoft.com/office/drawing/2014/main" id="{77DFAEB2-57E9-4351-B2DB-47E6E4D4A951}"/>
              </a:ext>
            </a:extLst>
          </p:cNvPr>
          <p:cNvCxnSpPr>
            <a:endCxn id="6" idx="7"/>
          </p:cNvCxnSpPr>
          <p:nvPr/>
        </p:nvCxnSpPr>
        <p:spPr>
          <a:xfrm flipH="1">
            <a:off x="5522009" y="2082018"/>
            <a:ext cx="2483864" cy="955087"/>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Düz Ok Bağlayıcısı 24">
            <a:extLst>
              <a:ext uri="{FF2B5EF4-FFF2-40B4-BE49-F238E27FC236}">
                <a16:creationId xmlns:a16="http://schemas.microsoft.com/office/drawing/2014/main" id="{0515538E-DB3D-4B9F-9352-390E8B6B9F90}"/>
              </a:ext>
            </a:extLst>
          </p:cNvPr>
          <p:cNvCxnSpPr>
            <a:endCxn id="8" idx="7"/>
          </p:cNvCxnSpPr>
          <p:nvPr/>
        </p:nvCxnSpPr>
        <p:spPr>
          <a:xfrm flipH="1">
            <a:off x="6708384" y="2088589"/>
            <a:ext cx="1297488" cy="2085654"/>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0507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CA4C6A6-9E14-4EAC-9DDF-E3132F9EB066}"/>
              </a:ext>
            </a:extLst>
          </p:cNvPr>
          <p:cNvPicPr>
            <a:picLocks noChangeAspect="1"/>
          </p:cNvPicPr>
          <p:nvPr/>
        </p:nvPicPr>
        <p:blipFill>
          <a:blip r:embed="rId2"/>
          <a:stretch>
            <a:fillRect/>
          </a:stretch>
        </p:blipFill>
        <p:spPr>
          <a:xfrm>
            <a:off x="0" y="1673"/>
            <a:ext cx="12192000" cy="6854653"/>
          </a:xfrm>
          <a:prstGeom prst="rect">
            <a:avLst/>
          </a:prstGeom>
        </p:spPr>
      </p:pic>
      <p:sp>
        <p:nvSpPr>
          <p:cNvPr id="2" name="Oval 1">
            <a:extLst>
              <a:ext uri="{FF2B5EF4-FFF2-40B4-BE49-F238E27FC236}">
                <a16:creationId xmlns:a16="http://schemas.microsoft.com/office/drawing/2014/main" id="{93E6480E-1FB9-40AC-BA13-9C1457E56676}"/>
              </a:ext>
            </a:extLst>
          </p:cNvPr>
          <p:cNvSpPr/>
          <p:nvPr/>
        </p:nvSpPr>
        <p:spPr>
          <a:xfrm>
            <a:off x="3680129" y="2957004"/>
            <a:ext cx="717452" cy="546962"/>
          </a:xfrm>
          <a:prstGeom prst="ellipse">
            <a:avLst/>
          </a:prstGeom>
          <a:noFill/>
          <a:ln w="57150">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tr-TR"/>
          </a:p>
        </p:txBody>
      </p:sp>
      <p:sp>
        <p:nvSpPr>
          <p:cNvPr id="7" name="Oval 6">
            <a:extLst>
              <a:ext uri="{FF2B5EF4-FFF2-40B4-BE49-F238E27FC236}">
                <a16:creationId xmlns:a16="http://schemas.microsoft.com/office/drawing/2014/main" id="{D29A7357-53FF-477D-9235-FD7E4D68975D}"/>
              </a:ext>
            </a:extLst>
          </p:cNvPr>
          <p:cNvSpPr/>
          <p:nvPr/>
        </p:nvSpPr>
        <p:spPr>
          <a:xfrm>
            <a:off x="6025662" y="2980055"/>
            <a:ext cx="717452" cy="546962"/>
          </a:xfrm>
          <a:prstGeom prst="ellipse">
            <a:avLst/>
          </a:prstGeom>
          <a:noFill/>
          <a:ln w="57150">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tr-TR"/>
          </a:p>
        </p:txBody>
      </p:sp>
      <p:sp>
        <p:nvSpPr>
          <p:cNvPr id="10" name="Metin kutusu 9">
            <a:extLst>
              <a:ext uri="{FF2B5EF4-FFF2-40B4-BE49-F238E27FC236}">
                <a16:creationId xmlns:a16="http://schemas.microsoft.com/office/drawing/2014/main" id="{E6A08698-179A-4AC4-B34F-81962C8771B7}"/>
              </a:ext>
            </a:extLst>
          </p:cNvPr>
          <p:cNvSpPr txBox="1"/>
          <p:nvPr/>
        </p:nvSpPr>
        <p:spPr>
          <a:xfrm>
            <a:off x="7406189" y="1688123"/>
            <a:ext cx="1199367" cy="369332"/>
          </a:xfrm>
          <a:prstGeom prst="rect">
            <a:avLst/>
          </a:prstGeom>
          <a:noFill/>
        </p:spPr>
        <p:txBody>
          <a:bodyPr wrap="none" rtlCol="0">
            <a:spAutoFit/>
          </a:bodyPr>
          <a:lstStyle/>
          <a:p>
            <a:r>
              <a:rPr lang="tr-TR" dirty="0"/>
              <a:t>İÇ DÜĞÜM</a:t>
            </a:r>
          </a:p>
        </p:txBody>
      </p:sp>
      <p:sp>
        <p:nvSpPr>
          <p:cNvPr id="17" name="Metin kutusu 16">
            <a:extLst>
              <a:ext uri="{FF2B5EF4-FFF2-40B4-BE49-F238E27FC236}">
                <a16:creationId xmlns:a16="http://schemas.microsoft.com/office/drawing/2014/main" id="{233B9097-5347-4C8D-96BE-E8197B4A8876}"/>
              </a:ext>
            </a:extLst>
          </p:cNvPr>
          <p:cNvSpPr txBox="1"/>
          <p:nvPr/>
        </p:nvSpPr>
        <p:spPr>
          <a:xfrm>
            <a:off x="1195753" y="2587672"/>
            <a:ext cx="554767" cy="369332"/>
          </a:xfrm>
          <a:prstGeom prst="rect">
            <a:avLst/>
          </a:prstGeom>
          <a:noFill/>
        </p:spPr>
        <p:txBody>
          <a:bodyPr wrap="none" rtlCol="0">
            <a:spAutoFit/>
          </a:bodyPr>
          <a:lstStyle/>
          <a:p>
            <a:r>
              <a:rPr lang="tr-TR" dirty="0"/>
              <a:t>DAL</a:t>
            </a:r>
          </a:p>
        </p:txBody>
      </p:sp>
      <p:cxnSp>
        <p:nvCxnSpPr>
          <p:cNvPr id="27" name="Düz Ok Bağlayıcısı 26">
            <a:extLst>
              <a:ext uri="{FF2B5EF4-FFF2-40B4-BE49-F238E27FC236}">
                <a16:creationId xmlns:a16="http://schemas.microsoft.com/office/drawing/2014/main" id="{36D64DCD-CAFB-499B-B33A-4320E123607F}"/>
              </a:ext>
            </a:extLst>
          </p:cNvPr>
          <p:cNvCxnSpPr>
            <a:endCxn id="2" idx="2"/>
          </p:cNvCxnSpPr>
          <p:nvPr/>
        </p:nvCxnSpPr>
        <p:spPr>
          <a:xfrm>
            <a:off x="1750520" y="2772338"/>
            <a:ext cx="1929609" cy="4581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Düz Ok Bağlayıcısı 28">
            <a:extLst>
              <a:ext uri="{FF2B5EF4-FFF2-40B4-BE49-F238E27FC236}">
                <a16:creationId xmlns:a16="http://schemas.microsoft.com/office/drawing/2014/main" id="{6311A9DD-91B1-4650-8FAC-D673210E5668}"/>
              </a:ext>
            </a:extLst>
          </p:cNvPr>
          <p:cNvCxnSpPr>
            <a:stCxn id="17" idx="3"/>
            <a:endCxn id="7" idx="2"/>
          </p:cNvCxnSpPr>
          <p:nvPr/>
        </p:nvCxnSpPr>
        <p:spPr>
          <a:xfrm>
            <a:off x="1750520" y="2772338"/>
            <a:ext cx="4275142" cy="4811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47861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F6DF4603-5E83-450C-A5A1-E65B99BB28A6}"/>
              </a:ext>
            </a:extLst>
          </p:cNvPr>
          <p:cNvPicPr>
            <a:picLocks noChangeAspect="1"/>
          </p:cNvPicPr>
          <p:nvPr/>
        </p:nvPicPr>
        <p:blipFill>
          <a:blip r:embed="rId2"/>
          <a:stretch>
            <a:fillRect/>
          </a:stretch>
        </p:blipFill>
        <p:spPr>
          <a:xfrm>
            <a:off x="0" y="1673"/>
            <a:ext cx="12192000" cy="6854653"/>
          </a:xfrm>
          <a:prstGeom prst="rect">
            <a:avLst/>
          </a:prstGeom>
        </p:spPr>
      </p:pic>
      <p:sp>
        <p:nvSpPr>
          <p:cNvPr id="19" name="Metin kutusu 18">
            <a:extLst>
              <a:ext uri="{FF2B5EF4-FFF2-40B4-BE49-F238E27FC236}">
                <a16:creationId xmlns:a16="http://schemas.microsoft.com/office/drawing/2014/main" id="{F3FA3E10-4770-45F7-A1B9-A2F9DEBB8776}"/>
              </a:ext>
            </a:extLst>
          </p:cNvPr>
          <p:cNvSpPr txBox="1"/>
          <p:nvPr/>
        </p:nvSpPr>
        <p:spPr>
          <a:xfrm>
            <a:off x="3080445" y="5943599"/>
            <a:ext cx="5647123" cy="369332"/>
          </a:xfrm>
          <a:prstGeom prst="rect">
            <a:avLst/>
          </a:prstGeom>
          <a:noFill/>
        </p:spPr>
        <p:txBody>
          <a:bodyPr wrap="none" rtlCol="0">
            <a:spAutoFit/>
          </a:bodyPr>
          <a:lstStyle/>
          <a:p>
            <a:r>
              <a:rPr lang="tr-TR" dirty="0"/>
              <a:t>YAPRAK – SON DÜĞÜM – VE BU YAPRAKLARIN SONUÇLARI</a:t>
            </a:r>
          </a:p>
        </p:txBody>
      </p:sp>
      <p:cxnSp>
        <p:nvCxnSpPr>
          <p:cNvPr id="31" name="Düz Ok Bağlayıcısı 30">
            <a:extLst>
              <a:ext uri="{FF2B5EF4-FFF2-40B4-BE49-F238E27FC236}">
                <a16:creationId xmlns:a16="http://schemas.microsoft.com/office/drawing/2014/main" id="{B381481E-4700-40F6-9BA6-7C694B50EB29}"/>
              </a:ext>
            </a:extLst>
          </p:cNvPr>
          <p:cNvCxnSpPr>
            <a:cxnSpLocks/>
            <a:stCxn id="19" idx="0"/>
          </p:cNvCxnSpPr>
          <p:nvPr/>
        </p:nvCxnSpPr>
        <p:spPr>
          <a:xfrm flipH="1" flipV="1">
            <a:off x="4038875" y="4575223"/>
            <a:ext cx="1865132" cy="1368376"/>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Düz Ok Bağlayıcısı 32">
            <a:extLst>
              <a:ext uri="{FF2B5EF4-FFF2-40B4-BE49-F238E27FC236}">
                <a16:creationId xmlns:a16="http://schemas.microsoft.com/office/drawing/2014/main" id="{F1F3ACE2-E6CF-4957-8329-817BA0074FF7}"/>
              </a:ext>
            </a:extLst>
          </p:cNvPr>
          <p:cNvCxnSpPr>
            <a:cxnSpLocks/>
            <a:stCxn id="19" idx="0"/>
          </p:cNvCxnSpPr>
          <p:nvPr/>
        </p:nvCxnSpPr>
        <p:spPr>
          <a:xfrm flipH="1" flipV="1">
            <a:off x="4909637" y="5670119"/>
            <a:ext cx="994370" cy="27348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5" name="Düz Ok Bağlayıcısı 34">
            <a:extLst>
              <a:ext uri="{FF2B5EF4-FFF2-40B4-BE49-F238E27FC236}">
                <a16:creationId xmlns:a16="http://schemas.microsoft.com/office/drawing/2014/main" id="{C5126320-A047-4376-A8D8-0B37D87D4269}"/>
              </a:ext>
            </a:extLst>
          </p:cNvPr>
          <p:cNvCxnSpPr>
            <a:cxnSpLocks/>
          </p:cNvCxnSpPr>
          <p:nvPr/>
        </p:nvCxnSpPr>
        <p:spPr>
          <a:xfrm flipV="1">
            <a:off x="5452120" y="5758869"/>
            <a:ext cx="1941369" cy="369396"/>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7904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6D1B2C23-3617-4356-9BE4-585F6D4B01E3}"/>
              </a:ext>
            </a:extLst>
          </p:cNvPr>
          <p:cNvPicPr>
            <a:picLocks noChangeAspect="1"/>
          </p:cNvPicPr>
          <p:nvPr/>
        </p:nvPicPr>
        <p:blipFill>
          <a:blip r:embed="rId2"/>
          <a:stretch>
            <a:fillRect/>
          </a:stretch>
        </p:blipFill>
        <p:spPr>
          <a:xfrm>
            <a:off x="0" y="1673"/>
            <a:ext cx="12192000" cy="6854653"/>
          </a:xfrm>
          <a:prstGeom prst="rect">
            <a:avLst/>
          </a:prstGeom>
        </p:spPr>
      </p:pic>
      <p:sp>
        <p:nvSpPr>
          <p:cNvPr id="5" name="Metin kutusu 4">
            <a:extLst>
              <a:ext uri="{FF2B5EF4-FFF2-40B4-BE49-F238E27FC236}">
                <a16:creationId xmlns:a16="http://schemas.microsoft.com/office/drawing/2014/main" id="{83D0CC6E-A580-41E1-8D20-7D139D0829D9}"/>
              </a:ext>
            </a:extLst>
          </p:cNvPr>
          <p:cNvSpPr txBox="1"/>
          <p:nvPr/>
        </p:nvSpPr>
        <p:spPr>
          <a:xfrm>
            <a:off x="604911" y="4501662"/>
            <a:ext cx="4318781" cy="1477328"/>
          </a:xfrm>
          <a:prstGeom prst="rect">
            <a:avLst/>
          </a:prstGeom>
          <a:noFill/>
        </p:spPr>
        <p:txBody>
          <a:bodyPr wrap="square" rtlCol="0">
            <a:spAutoFit/>
          </a:bodyPr>
          <a:lstStyle/>
          <a:p>
            <a:r>
              <a:rPr lang="tr-TR" dirty="0"/>
              <a:t>Yani sayılar, bu değişkenleri bölme işleminden sonra bir alan oluşacak. Ve bu alana karşılık gelen y bağımlı değişkenimizin - ki burada hedef değişkenimiz olacak – ortalama değeridir.</a:t>
            </a:r>
          </a:p>
        </p:txBody>
      </p:sp>
    </p:spTree>
    <p:extLst>
      <p:ext uri="{BB962C8B-B14F-4D97-AF65-F5344CB8AC3E}">
        <p14:creationId xmlns:p14="http://schemas.microsoft.com/office/powerpoint/2010/main" val="31331769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E7994662-0C4A-4C70-B9F8-2C68DFF347AD}"/>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43ACD61D-8B22-425B-A61D-07874B3F1672}"/>
              </a:ext>
            </a:extLst>
          </p:cNvPr>
          <p:cNvSpPr txBox="1"/>
          <p:nvPr/>
        </p:nvSpPr>
        <p:spPr>
          <a:xfrm>
            <a:off x="323558" y="900333"/>
            <a:ext cx="11240086" cy="5632311"/>
          </a:xfrm>
          <a:prstGeom prst="rect">
            <a:avLst/>
          </a:prstGeom>
          <a:noFill/>
        </p:spPr>
        <p:txBody>
          <a:bodyPr wrap="square" rtlCol="0">
            <a:spAutoFit/>
          </a:bodyPr>
          <a:lstStyle/>
          <a:p>
            <a:r>
              <a:rPr lang="tr-TR" dirty="0"/>
              <a:t>Ağacı biraz daha analitik olarak inceleyecek olursak;</a:t>
            </a:r>
          </a:p>
          <a:p>
            <a:endParaRPr lang="tr-TR" dirty="0"/>
          </a:p>
          <a:p>
            <a:r>
              <a:rPr lang="tr-TR" dirty="0" err="1"/>
              <a:t>Years</a:t>
            </a:r>
            <a:r>
              <a:rPr lang="tr-TR" dirty="0"/>
              <a:t> maaşlara etki eden en önemli faktördür.</a:t>
            </a:r>
          </a:p>
          <a:p>
            <a:endParaRPr lang="tr-TR" dirty="0"/>
          </a:p>
          <a:p>
            <a:r>
              <a:rPr lang="tr-TR" dirty="0"/>
              <a:t>Daha az tecrübeli oyuncular daha</a:t>
            </a:r>
          </a:p>
          <a:p>
            <a:r>
              <a:rPr lang="tr-TR" dirty="0"/>
              <a:t>az kazanmaktadır.</a:t>
            </a:r>
          </a:p>
          <a:p>
            <a:endParaRPr lang="tr-TR" dirty="0"/>
          </a:p>
          <a:p>
            <a:r>
              <a:rPr lang="tr-TR" dirty="0"/>
              <a:t>Bu yüzden oyuncunun daha az </a:t>
            </a:r>
          </a:p>
          <a:p>
            <a:r>
              <a:rPr lang="tr-TR" dirty="0"/>
              <a:t>tecrübeli olduğu bilindiğine göre,</a:t>
            </a:r>
          </a:p>
          <a:p>
            <a:r>
              <a:rPr lang="tr-TR" dirty="0"/>
              <a:t>önceki yılda yaptığı atış sayısının</a:t>
            </a:r>
          </a:p>
          <a:p>
            <a:r>
              <a:rPr lang="tr-TR" dirty="0"/>
              <a:t>maaşı etkilemediği görülmektedir.</a:t>
            </a:r>
          </a:p>
          <a:p>
            <a:endParaRPr lang="tr-TR" dirty="0"/>
          </a:p>
          <a:p>
            <a:r>
              <a:rPr lang="tr-TR" dirty="0"/>
              <a:t>Yani bu ağaçtan </a:t>
            </a:r>
            <a:r>
              <a:rPr lang="tr-TR" dirty="0" err="1"/>
              <a:t>salary</a:t>
            </a:r>
            <a:r>
              <a:rPr lang="tr-TR" dirty="0"/>
              <a:t> bağımlı</a:t>
            </a:r>
          </a:p>
          <a:p>
            <a:r>
              <a:rPr lang="tr-TR" dirty="0"/>
              <a:t>değişkenini deneyim yılı 4.5 ten</a:t>
            </a:r>
          </a:p>
          <a:p>
            <a:r>
              <a:rPr lang="tr-TR" dirty="0"/>
              <a:t>küçük olanların atış sayısının etkilemediği</a:t>
            </a:r>
          </a:p>
          <a:p>
            <a:r>
              <a:rPr lang="tr-TR" dirty="0"/>
              <a:t>görülmektedir.</a:t>
            </a:r>
          </a:p>
          <a:p>
            <a:endParaRPr lang="tr-TR" dirty="0"/>
          </a:p>
          <a:p>
            <a:r>
              <a:rPr lang="tr-TR" dirty="0"/>
              <a:t>Ve maaşı 4.5 ten büyükse geçen sene daha</a:t>
            </a:r>
          </a:p>
          <a:p>
            <a:r>
              <a:rPr lang="tr-TR" dirty="0"/>
              <a:t>çok atış yapan oyuncuların maaşları daha yüksektir sonucu çıkar. </a:t>
            </a:r>
            <a:r>
              <a:rPr lang="tr-TR" b="1" dirty="0"/>
              <a:t>Buradan hareketle değişkenleri yukarıdan aşağıya doğru düşündüğümüzde </a:t>
            </a:r>
            <a:r>
              <a:rPr lang="tr-TR" b="1" dirty="0" err="1"/>
              <a:t>budeğişkenlerin</a:t>
            </a:r>
            <a:r>
              <a:rPr lang="tr-TR" b="1" dirty="0"/>
              <a:t> önem sırasını vermektedir.</a:t>
            </a:r>
            <a:endParaRPr lang="tr-TR" dirty="0"/>
          </a:p>
        </p:txBody>
      </p:sp>
    </p:spTree>
    <p:extLst>
      <p:ext uri="{BB962C8B-B14F-4D97-AF65-F5344CB8AC3E}">
        <p14:creationId xmlns:p14="http://schemas.microsoft.com/office/powerpoint/2010/main" val="16135177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0B483609-10BD-40B3-8132-BF0FC185CF19}"/>
              </a:ext>
            </a:extLst>
          </p:cNvPr>
          <p:cNvPicPr>
            <a:picLocks noChangeAspect="1"/>
          </p:cNvPicPr>
          <p:nvPr/>
        </p:nvPicPr>
        <p:blipFill>
          <a:blip r:embed="rId2"/>
          <a:stretch>
            <a:fillRect/>
          </a:stretch>
        </p:blipFill>
        <p:spPr>
          <a:xfrm>
            <a:off x="0" y="1673"/>
            <a:ext cx="12192000" cy="6854653"/>
          </a:xfrm>
          <a:prstGeom prst="rect">
            <a:avLst/>
          </a:prstGeom>
        </p:spPr>
      </p:pic>
      <p:sp>
        <p:nvSpPr>
          <p:cNvPr id="2" name="Metin kutusu 1">
            <a:extLst>
              <a:ext uri="{FF2B5EF4-FFF2-40B4-BE49-F238E27FC236}">
                <a16:creationId xmlns:a16="http://schemas.microsoft.com/office/drawing/2014/main" id="{8E7FBB56-E002-4959-B4A8-DF1DFA6C2940}"/>
              </a:ext>
            </a:extLst>
          </p:cNvPr>
          <p:cNvSpPr txBox="1"/>
          <p:nvPr/>
        </p:nvSpPr>
        <p:spPr>
          <a:xfrm>
            <a:off x="562708" y="1237958"/>
            <a:ext cx="3488787" cy="3693319"/>
          </a:xfrm>
          <a:prstGeom prst="rect">
            <a:avLst/>
          </a:prstGeom>
          <a:noFill/>
        </p:spPr>
        <p:txBody>
          <a:bodyPr wrap="square" rtlCol="0">
            <a:spAutoFit/>
          </a:bodyPr>
          <a:lstStyle/>
          <a:p>
            <a:r>
              <a:rPr lang="tr-TR" dirty="0"/>
              <a:t>DALLANMA İŞLEMLERİ NEYE GÖRE GERÇEKLEŞİYOR?</a:t>
            </a:r>
          </a:p>
          <a:p>
            <a:endParaRPr lang="tr-TR" dirty="0"/>
          </a:p>
          <a:p>
            <a:r>
              <a:rPr lang="tr-TR" dirty="0"/>
              <a:t>Dallanma işlemleri cini gibi birtakım bilgi kriterlerine göre gerçekleşmektedir.</a:t>
            </a:r>
          </a:p>
          <a:p>
            <a:endParaRPr lang="tr-TR" dirty="0"/>
          </a:p>
          <a:p>
            <a:r>
              <a:rPr lang="tr-TR" dirty="0"/>
              <a:t>Regresyon problemleri için ve sınıflandırma problemleri için buradaki matematiksel işlemlerin bazı noktalarında bazı</a:t>
            </a:r>
          </a:p>
          <a:p>
            <a:r>
              <a:rPr lang="tr-TR" dirty="0"/>
              <a:t>farklılaşmalar söz konusu olmaktadır. </a:t>
            </a:r>
          </a:p>
        </p:txBody>
      </p:sp>
    </p:spTree>
    <p:extLst>
      <p:ext uri="{BB962C8B-B14F-4D97-AF65-F5344CB8AC3E}">
        <p14:creationId xmlns:p14="http://schemas.microsoft.com/office/powerpoint/2010/main" val="2834826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up 17">
            <a:extLst>
              <a:ext uri="{FF2B5EF4-FFF2-40B4-BE49-F238E27FC236}">
                <a16:creationId xmlns:a16="http://schemas.microsoft.com/office/drawing/2014/main" id="{059AFE77-0D21-4487-81D6-F144BC62B4CD}"/>
              </a:ext>
            </a:extLst>
          </p:cNvPr>
          <p:cNvGrpSpPr/>
          <p:nvPr/>
        </p:nvGrpSpPr>
        <p:grpSpPr>
          <a:xfrm>
            <a:off x="0" y="3347"/>
            <a:ext cx="12192000" cy="6854653"/>
            <a:chOff x="0" y="1673"/>
            <a:chExt cx="12192000" cy="6854653"/>
          </a:xfrm>
        </p:grpSpPr>
        <p:pic>
          <p:nvPicPr>
            <p:cNvPr id="2" name="Resim 1">
              <a:extLst>
                <a:ext uri="{FF2B5EF4-FFF2-40B4-BE49-F238E27FC236}">
                  <a16:creationId xmlns:a16="http://schemas.microsoft.com/office/drawing/2014/main" id="{516288B0-3292-43DE-AC38-64DE8F52888E}"/>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77980ADC-8530-4F81-8CF7-BF59EC3B2B4B}"/>
                </a:ext>
              </a:extLst>
            </p:cNvPr>
            <p:cNvSpPr txBox="1"/>
            <p:nvPr/>
          </p:nvSpPr>
          <p:spPr>
            <a:xfrm>
              <a:off x="5514535" y="759655"/>
              <a:ext cx="6161649" cy="1200329"/>
            </a:xfrm>
            <a:prstGeom prst="rect">
              <a:avLst/>
            </a:prstGeom>
            <a:noFill/>
          </p:spPr>
          <p:txBody>
            <a:bodyPr wrap="square" rtlCol="0">
              <a:spAutoFit/>
            </a:bodyPr>
            <a:lstStyle/>
            <a:p>
              <a:r>
                <a:rPr lang="tr-TR" dirty="0" err="1"/>
                <a:t>Predictor</a:t>
              </a:r>
              <a:r>
                <a:rPr lang="tr-TR" dirty="0"/>
                <a:t> A ve B değişkenlerdir. Yani tahminci A ve tahminci B değişkenleridir</a:t>
              </a:r>
            </a:p>
            <a:p>
              <a:r>
                <a:rPr lang="tr-TR" dirty="0"/>
                <a:t>Orta noktada gözükenler bağımlı değişkenin değerlerini ifade ediyor. Maaşları ifade ediyor.</a:t>
              </a:r>
            </a:p>
          </p:txBody>
        </p:sp>
        <p:sp>
          <p:nvSpPr>
            <p:cNvPr id="4" name="Dikdörtgen 3">
              <a:extLst>
                <a:ext uri="{FF2B5EF4-FFF2-40B4-BE49-F238E27FC236}">
                  <a16:creationId xmlns:a16="http://schemas.microsoft.com/office/drawing/2014/main" id="{385A73F0-4FA1-44E8-BD13-9BD34BC17E7B}"/>
                </a:ext>
              </a:extLst>
            </p:cNvPr>
            <p:cNvSpPr/>
            <p:nvPr/>
          </p:nvSpPr>
          <p:spPr>
            <a:xfrm>
              <a:off x="8131126" y="1983545"/>
              <a:ext cx="1645920" cy="3108960"/>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Dikdörtgen 4">
              <a:extLst>
                <a:ext uri="{FF2B5EF4-FFF2-40B4-BE49-F238E27FC236}">
                  <a16:creationId xmlns:a16="http://schemas.microsoft.com/office/drawing/2014/main" id="{353EB1EB-D9E4-45AE-A7F9-178BEB0A743F}"/>
                </a:ext>
              </a:extLst>
            </p:cNvPr>
            <p:cNvSpPr/>
            <p:nvPr/>
          </p:nvSpPr>
          <p:spPr>
            <a:xfrm>
              <a:off x="1477108" y="2968283"/>
              <a:ext cx="2583767" cy="2954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7" name="Düz Ok Bağlayıcısı 6">
              <a:extLst>
                <a:ext uri="{FF2B5EF4-FFF2-40B4-BE49-F238E27FC236}">
                  <a16:creationId xmlns:a16="http://schemas.microsoft.com/office/drawing/2014/main" id="{33943592-789C-4044-B8E8-2939EDCE78B6}"/>
                </a:ext>
              </a:extLst>
            </p:cNvPr>
            <p:cNvCxnSpPr/>
            <p:nvPr/>
          </p:nvCxnSpPr>
          <p:spPr>
            <a:xfrm>
              <a:off x="2729132" y="2968283"/>
              <a:ext cx="5401994" cy="460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F12EA84C-39DA-450A-9F49-7FDE29ECCB7D}"/>
                </a:ext>
              </a:extLst>
            </p:cNvPr>
            <p:cNvSpPr/>
            <p:nvPr/>
          </p:nvSpPr>
          <p:spPr>
            <a:xfrm>
              <a:off x="8131126" y="1959984"/>
              <a:ext cx="1444284" cy="1008299"/>
            </a:xfrm>
            <a:prstGeom prst="ellipse">
              <a:avLst/>
            </a:prstGeom>
            <a:noFill/>
            <a:ln w="3810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tr-TR"/>
            </a:p>
          </p:txBody>
        </p:sp>
        <p:sp>
          <p:nvSpPr>
            <p:cNvPr id="9" name="Dikdörtgen 8">
              <a:extLst>
                <a:ext uri="{FF2B5EF4-FFF2-40B4-BE49-F238E27FC236}">
                  <a16:creationId xmlns:a16="http://schemas.microsoft.com/office/drawing/2014/main" id="{0E86236C-B7BD-4E3D-9AB8-8953735AC8C8}"/>
                </a:ext>
              </a:extLst>
            </p:cNvPr>
            <p:cNvSpPr/>
            <p:nvPr/>
          </p:nvSpPr>
          <p:spPr>
            <a:xfrm>
              <a:off x="1083212" y="3263705"/>
              <a:ext cx="2977663" cy="165295"/>
            </a:xfrm>
            <a:prstGeom prst="rect">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tr-TR"/>
            </a:p>
          </p:txBody>
        </p:sp>
        <p:cxnSp>
          <p:nvCxnSpPr>
            <p:cNvPr id="11" name="Düz Ok Bağlayıcısı 10">
              <a:extLst>
                <a:ext uri="{FF2B5EF4-FFF2-40B4-BE49-F238E27FC236}">
                  <a16:creationId xmlns:a16="http://schemas.microsoft.com/office/drawing/2014/main" id="{70688564-F78B-46EC-B5A7-3799251735D5}"/>
                </a:ext>
              </a:extLst>
            </p:cNvPr>
            <p:cNvCxnSpPr>
              <a:endCxn id="8" idx="3"/>
            </p:cNvCxnSpPr>
            <p:nvPr/>
          </p:nvCxnSpPr>
          <p:spPr>
            <a:xfrm flipV="1">
              <a:off x="4060875" y="2820621"/>
              <a:ext cx="4281761" cy="44308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2" name="Oval 11">
              <a:extLst>
                <a:ext uri="{FF2B5EF4-FFF2-40B4-BE49-F238E27FC236}">
                  <a16:creationId xmlns:a16="http://schemas.microsoft.com/office/drawing/2014/main" id="{4C1D4832-3CB9-446D-96BD-9D53B9C0D8AE}"/>
                </a:ext>
              </a:extLst>
            </p:cNvPr>
            <p:cNvSpPr/>
            <p:nvPr/>
          </p:nvSpPr>
          <p:spPr>
            <a:xfrm>
              <a:off x="8187396" y="3115994"/>
              <a:ext cx="1331743" cy="1655904"/>
            </a:xfrm>
            <a:prstGeom prst="ellipse">
              <a:avLst/>
            </a:prstGeom>
            <a:noFill/>
            <a:ln>
              <a:solidFill>
                <a:schemeClr val="accent6"/>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a:p>
          </p:txBody>
        </p:sp>
        <p:sp>
          <p:nvSpPr>
            <p:cNvPr id="13" name="Dikdörtgen 12">
              <a:extLst>
                <a:ext uri="{FF2B5EF4-FFF2-40B4-BE49-F238E27FC236}">
                  <a16:creationId xmlns:a16="http://schemas.microsoft.com/office/drawing/2014/main" id="{00C67A9F-E511-43EA-A677-5853737CB180}"/>
                </a:ext>
              </a:extLst>
            </p:cNvPr>
            <p:cNvSpPr/>
            <p:nvPr/>
          </p:nvSpPr>
          <p:spPr>
            <a:xfrm>
              <a:off x="1885071" y="3450102"/>
              <a:ext cx="1913206" cy="175846"/>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15" name="Düz Ok Bağlayıcısı 14">
              <a:extLst>
                <a:ext uri="{FF2B5EF4-FFF2-40B4-BE49-F238E27FC236}">
                  <a16:creationId xmlns:a16="http://schemas.microsoft.com/office/drawing/2014/main" id="{0ABEE208-5A21-48AE-9687-16B9A160E78D}"/>
                </a:ext>
              </a:extLst>
            </p:cNvPr>
            <p:cNvCxnSpPr>
              <a:cxnSpLocks/>
              <a:stCxn id="13" idx="3"/>
              <a:endCxn id="12" idx="3"/>
            </p:cNvCxnSpPr>
            <p:nvPr/>
          </p:nvCxnSpPr>
          <p:spPr>
            <a:xfrm>
              <a:off x="3798277" y="3538025"/>
              <a:ext cx="4584148" cy="99137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7" name="Metin kutusu 16">
              <a:extLst>
                <a:ext uri="{FF2B5EF4-FFF2-40B4-BE49-F238E27FC236}">
                  <a16:creationId xmlns:a16="http://schemas.microsoft.com/office/drawing/2014/main" id="{8DFCA60C-CA4D-4B84-B400-25A657F3BE51}"/>
                </a:ext>
              </a:extLst>
            </p:cNvPr>
            <p:cNvSpPr txBox="1"/>
            <p:nvPr/>
          </p:nvSpPr>
          <p:spPr>
            <a:xfrm>
              <a:off x="515816" y="4529396"/>
              <a:ext cx="10879645" cy="1754326"/>
            </a:xfrm>
            <a:prstGeom prst="rect">
              <a:avLst/>
            </a:prstGeom>
            <a:noFill/>
          </p:spPr>
          <p:txBody>
            <a:bodyPr wrap="none" rtlCol="0">
              <a:spAutoFit/>
            </a:bodyPr>
            <a:lstStyle/>
            <a:p>
              <a:r>
                <a:rPr lang="tr-TR" dirty="0"/>
                <a:t>Yukarıdaki gibi alt gruplara bölme işlemi</a:t>
              </a:r>
            </a:p>
            <a:p>
              <a:r>
                <a:rPr lang="tr-TR" dirty="0"/>
                <a:t>"</a:t>
              </a:r>
              <a:r>
                <a:rPr lang="tr-TR" b="1" dirty="0"/>
                <a:t>ki kare" </a:t>
              </a:r>
              <a:r>
                <a:rPr lang="tr-TR" dirty="0"/>
                <a:t>gibi "</a:t>
              </a:r>
              <a:r>
                <a:rPr lang="tr-TR" b="1" dirty="0"/>
                <a:t>cini" </a:t>
              </a:r>
              <a:r>
                <a:rPr lang="tr-TR" dirty="0"/>
                <a:t>gibi "</a:t>
              </a:r>
              <a:r>
                <a:rPr lang="tr-TR" b="1" dirty="0" err="1"/>
                <a:t>entropi</a:t>
              </a:r>
              <a:r>
                <a:rPr lang="tr-TR" b="1" dirty="0"/>
                <a:t>" </a:t>
              </a:r>
              <a:r>
                <a:rPr lang="tr-TR" dirty="0"/>
                <a:t>gibi bazı kriterlere</a:t>
              </a:r>
            </a:p>
            <a:p>
              <a:r>
                <a:rPr lang="tr-TR" dirty="0"/>
                <a:t>bakarak yapılır. </a:t>
              </a:r>
            </a:p>
            <a:p>
              <a:r>
                <a:rPr lang="tr-TR" dirty="0"/>
                <a:t>Diğer bir ifadeyle ağacın dallanma işlemleri kökten yapraklara doğru saflık ölçümleri yaparak gerçekleştirilir. Çünkü </a:t>
              </a:r>
            </a:p>
            <a:p>
              <a:r>
                <a:rPr lang="tr-TR" dirty="0"/>
                <a:t>amacımız yapraklara mümkün olduğu kadar saf değeri götürmektir. Yani öyle bir bölmeliyiz ki bölme işlemleri </a:t>
              </a:r>
            </a:p>
            <a:p>
              <a:r>
                <a:rPr lang="tr-TR" dirty="0"/>
                <a:t>sonucunda yapraklarda birbirine en benzer değerler kalsın.</a:t>
              </a:r>
            </a:p>
          </p:txBody>
        </p:sp>
      </p:grpSp>
    </p:spTree>
    <p:extLst>
      <p:ext uri="{BB962C8B-B14F-4D97-AF65-F5344CB8AC3E}">
        <p14:creationId xmlns:p14="http://schemas.microsoft.com/office/powerpoint/2010/main" val="8441169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1FEB652A-65CE-47C2-B408-EAF92022BA4F}"/>
              </a:ext>
            </a:extLst>
          </p:cNvPr>
          <p:cNvSpPr txBox="1"/>
          <p:nvPr/>
        </p:nvSpPr>
        <p:spPr>
          <a:xfrm>
            <a:off x="1111348" y="1209822"/>
            <a:ext cx="10185009" cy="3139321"/>
          </a:xfrm>
          <a:prstGeom prst="rect">
            <a:avLst/>
          </a:prstGeom>
          <a:noFill/>
        </p:spPr>
        <p:txBody>
          <a:bodyPr wrap="square" rtlCol="0">
            <a:spAutoFit/>
          </a:bodyPr>
          <a:lstStyle/>
          <a:p>
            <a:r>
              <a:rPr lang="tr-TR" dirty="0"/>
              <a:t>Toparlarsak; </a:t>
            </a:r>
          </a:p>
          <a:p>
            <a:r>
              <a:rPr lang="tr-TR" dirty="0"/>
              <a:t>Elimizde bağımlı ve bağımsız değişkenler vardı. </a:t>
            </a:r>
          </a:p>
          <a:p>
            <a:endParaRPr lang="tr-TR" dirty="0"/>
          </a:p>
          <a:p>
            <a:r>
              <a:rPr lang="tr-TR" dirty="0"/>
              <a:t>Bunları daha önce fonksiyonel yapıları ile ifade ediyorduk.</a:t>
            </a:r>
          </a:p>
          <a:p>
            <a:endParaRPr lang="tr-TR" dirty="0"/>
          </a:p>
          <a:p>
            <a:r>
              <a:rPr lang="tr-TR" dirty="0"/>
              <a:t>Burada ise bağımlı ve bağımsız değişkenler arasındaki ilişki bir ağaç yapısı ile temsil edilmeye, gösterilmeye çalışılır.</a:t>
            </a:r>
          </a:p>
          <a:p>
            <a:endParaRPr lang="tr-TR" dirty="0"/>
          </a:p>
          <a:p>
            <a:r>
              <a:rPr lang="tr-TR" dirty="0"/>
              <a:t>Bu ağaç yapısı ile gösterme </a:t>
            </a:r>
            <a:r>
              <a:rPr lang="tr-TR"/>
              <a:t>çabası sonucunda, </a:t>
            </a:r>
            <a:r>
              <a:rPr lang="tr-TR" dirty="0"/>
              <a:t>bağımsız değişkenler önem düzeylerine göre ortaya çıkardıkları bölünme etkilerine göre dallara ayrılarak, birbirleriyle kesiştirerek netice itibari ile bağımlı değişkenin değerlerini açıklamaya çalışıyor.</a:t>
            </a:r>
          </a:p>
        </p:txBody>
      </p:sp>
    </p:spTree>
    <p:extLst>
      <p:ext uri="{BB962C8B-B14F-4D97-AF65-F5344CB8AC3E}">
        <p14:creationId xmlns:p14="http://schemas.microsoft.com/office/powerpoint/2010/main" val="3140311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ECFAB308-6B75-4AF9-A73F-0B6545760CCE}"/>
              </a:ext>
            </a:extLst>
          </p:cNvPr>
          <p:cNvSpPr txBox="1"/>
          <p:nvPr/>
        </p:nvSpPr>
        <p:spPr>
          <a:xfrm>
            <a:off x="3826412" y="2897945"/>
            <a:ext cx="1291187" cy="369332"/>
          </a:xfrm>
          <a:prstGeom prst="rect">
            <a:avLst/>
          </a:prstGeom>
          <a:noFill/>
        </p:spPr>
        <p:txBody>
          <a:bodyPr wrap="none" rtlCol="0">
            <a:spAutoFit/>
          </a:bodyPr>
          <a:lstStyle/>
          <a:p>
            <a:r>
              <a:rPr lang="tr-TR" dirty="0"/>
              <a:t>UYGULAMA</a:t>
            </a:r>
          </a:p>
        </p:txBody>
      </p:sp>
    </p:spTree>
    <p:extLst>
      <p:ext uri="{BB962C8B-B14F-4D97-AF65-F5344CB8AC3E}">
        <p14:creationId xmlns:p14="http://schemas.microsoft.com/office/powerpoint/2010/main" val="13887536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95369046-1F21-46EA-ACF7-81EDB24D6F68}"/>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825831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30FC16E8-91C6-42E3-A045-0D4008855488}"/>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1668685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97DBD5FF-F9BF-40BE-96BB-DAED1C728779}"/>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4629054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2FD27A4D-355B-4098-B4C0-10C3E4883478}"/>
              </a:ext>
            </a:extLst>
          </p:cNvPr>
          <p:cNvSpPr txBox="1"/>
          <p:nvPr/>
        </p:nvSpPr>
        <p:spPr>
          <a:xfrm>
            <a:off x="858130" y="1167618"/>
            <a:ext cx="10986868" cy="3693319"/>
          </a:xfrm>
          <a:prstGeom prst="rect">
            <a:avLst/>
          </a:prstGeom>
          <a:noFill/>
        </p:spPr>
        <p:txBody>
          <a:bodyPr wrap="square" rtlCol="0">
            <a:spAutoFit/>
          </a:bodyPr>
          <a:lstStyle/>
          <a:p>
            <a:r>
              <a:rPr lang="tr-TR" dirty="0"/>
              <a:t>BOOTSTRAP ÖRNEKLEME YÖNTEMİ :</a:t>
            </a:r>
          </a:p>
          <a:p>
            <a:r>
              <a:rPr lang="tr-TR" dirty="0"/>
              <a:t>Önceki bölümlerde elimizde bir </a:t>
            </a:r>
            <a:r>
              <a:rPr lang="tr-TR" dirty="0" err="1"/>
              <a:t>veriseti</a:t>
            </a:r>
            <a:r>
              <a:rPr lang="tr-TR" dirty="0"/>
              <a:t> vardı. Bu </a:t>
            </a:r>
            <a:r>
              <a:rPr lang="tr-TR" dirty="0" err="1"/>
              <a:t>verisetinin</a:t>
            </a:r>
            <a:r>
              <a:rPr lang="tr-TR" dirty="0"/>
              <a:t> üzerine bir tane makine öğrenmesi modelini </a:t>
            </a:r>
            <a:r>
              <a:rPr lang="tr-TR" dirty="0" err="1"/>
              <a:t>import</a:t>
            </a:r>
            <a:r>
              <a:rPr lang="tr-TR" dirty="0"/>
              <a:t> ettik. Fit ettik. Yani veri üzerine model kurduk.</a:t>
            </a:r>
          </a:p>
          <a:p>
            <a:endParaRPr lang="tr-TR" dirty="0"/>
          </a:p>
          <a:p>
            <a:r>
              <a:rPr lang="tr-TR" dirty="0" err="1"/>
              <a:t>Breiman</a:t>
            </a:r>
            <a:r>
              <a:rPr lang="tr-TR" dirty="0"/>
              <a:t> diyor ki ; yapmış olduğum CART algoritmasını ben bir veri setine uyguladığımda bu veri seti üzerinden tahminler elde ettiğimde görüyorum ki bu bazı AŞIRI ÖĞRENME </a:t>
            </a:r>
            <a:r>
              <a:rPr lang="tr-TR" dirty="0" err="1"/>
              <a:t>PROBLEMlerine</a:t>
            </a:r>
            <a:r>
              <a:rPr lang="tr-TR" dirty="0"/>
              <a:t> yol açıyor. Bu noktada ya veriyi beslemem lazım ya da farklı bir çözüm getirmem lazım. </a:t>
            </a:r>
          </a:p>
          <a:p>
            <a:r>
              <a:rPr lang="tr-TR" dirty="0"/>
              <a:t>İLK GETİRDİĞİ ÇÖZÜM : Dallanma kriterleriyle ilgili BUDAMA İŞLEMLERİDİR. Bu yeterli olmadığı için TOPLULUK ÖĞRENME YÖNTEMLERİ olan BAGGING YÖNTEMİ ile ilgili bir geliştirme yapmıştır. </a:t>
            </a:r>
          </a:p>
          <a:p>
            <a:endParaRPr lang="tr-TR" dirty="0"/>
          </a:p>
          <a:p>
            <a:r>
              <a:rPr lang="tr-TR" dirty="0" err="1"/>
              <a:t>Bootstrap</a:t>
            </a:r>
            <a:r>
              <a:rPr lang="tr-TR" dirty="0"/>
              <a:t>, yerine koyma seçme işlemi demektir. </a:t>
            </a:r>
            <a:r>
              <a:rPr lang="tr-TR" dirty="0" err="1"/>
              <a:t>Verisetinin</a:t>
            </a:r>
            <a:r>
              <a:rPr lang="tr-TR" dirty="0"/>
              <a:t> içerisinden yerine koyacak şekilde farklı sayılarda örneklem çekiliyor. Örneğin 10 örneklem çekilerek, 10 farklı veri elde ediliyor ve 10 farklı ağaç kuruluyor. Ve bu ağaçlarda modelleme çalışması yapılıyor. Buradan da TOPLULUK kavramı ortaya çıkmış oluyor.  </a:t>
            </a:r>
          </a:p>
        </p:txBody>
      </p:sp>
    </p:spTree>
    <p:extLst>
      <p:ext uri="{BB962C8B-B14F-4D97-AF65-F5344CB8AC3E}">
        <p14:creationId xmlns:p14="http://schemas.microsoft.com/office/powerpoint/2010/main" val="31040572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8AA98914-E688-4C67-A9E7-DFCDC669D26A}"/>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8807703E-6D28-4816-BEC7-5748F09647AB}"/>
              </a:ext>
            </a:extLst>
          </p:cNvPr>
          <p:cNvSpPr txBox="1"/>
          <p:nvPr/>
        </p:nvSpPr>
        <p:spPr>
          <a:xfrm>
            <a:off x="450166" y="1463040"/>
            <a:ext cx="4102020" cy="4247317"/>
          </a:xfrm>
          <a:prstGeom prst="rect">
            <a:avLst/>
          </a:prstGeom>
          <a:noFill/>
        </p:spPr>
        <p:txBody>
          <a:bodyPr wrap="none" rtlCol="0">
            <a:spAutoFit/>
          </a:bodyPr>
          <a:lstStyle/>
          <a:p>
            <a:r>
              <a:rPr lang="tr-TR" dirty="0"/>
              <a:t>m adet gözlem birimi var</a:t>
            </a:r>
          </a:p>
          <a:p>
            <a:endParaRPr lang="tr-TR" dirty="0"/>
          </a:p>
          <a:p>
            <a:r>
              <a:rPr lang="tr-TR" dirty="0"/>
              <a:t>T adet ağaç için n er tane gözlem seçiliyor.</a:t>
            </a:r>
          </a:p>
          <a:p>
            <a:endParaRPr lang="tr-TR" dirty="0"/>
          </a:p>
          <a:p>
            <a:r>
              <a:rPr lang="tr-TR" dirty="0"/>
              <a:t>Örneğin 1000 gözlem varsa;</a:t>
            </a:r>
          </a:p>
          <a:p>
            <a:r>
              <a:rPr lang="tr-TR" dirty="0"/>
              <a:t>750 tane rastgele gözlem seçip</a:t>
            </a:r>
          </a:p>
          <a:p>
            <a:r>
              <a:rPr lang="tr-TR" dirty="0"/>
              <a:t>bir ağaç oluşturuluyor. Tahmin </a:t>
            </a:r>
          </a:p>
          <a:p>
            <a:r>
              <a:rPr lang="tr-TR" dirty="0"/>
              <a:t>yapılıyor.</a:t>
            </a:r>
          </a:p>
          <a:p>
            <a:endParaRPr lang="tr-TR" dirty="0"/>
          </a:p>
          <a:p>
            <a:r>
              <a:rPr lang="tr-TR" dirty="0"/>
              <a:t>Sonra bunlar yerine konup</a:t>
            </a:r>
          </a:p>
          <a:p>
            <a:r>
              <a:rPr lang="tr-TR" dirty="0"/>
              <a:t>Yine rastgele 750 gözlem seçip </a:t>
            </a:r>
          </a:p>
          <a:p>
            <a:r>
              <a:rPr lang="tr-TR" dirty="0"/>
              <a:t>bir ağaç daha oluşturuluyor.</a:t>
            </a:r>
          </a:p>
          <a:p>
            <a:r>
              <a:rPr lang="tr-TR" dirty="0"/>
              <a:t>Tahmin yapılıyor.</a:t>
            </a:r>
          </a:p>
          <a:p>
            <a:endParaRPr lang="tr-TR" dirty="0"/>
          </a:p>
          <a:p>
            <a:r>
              <a:rPr lang="tr-TR" dirty="0"/>
              <a:t>Bu işlem T kez yapılıyor. </a:t>
            </a:r>
          </a:p>
        </p:txBody>
      </p:sp>
      <p:sp>
        <p:nvSpPr>
          <p:cNvPr id="4" name="Metin kutusu 3">
            <a:extLst>
              <a:ext uri="{FF2B5EF4-FFF2-40B4-BE49-F238E27FC236}">
                <a16:creationId xmlns:a16="http://schemas.microsoft.com/office/drawing/2014/main" id="{0001A417-FE68-4B8C-B63C-57EEDCE539CC}"/>
              </a:ext>
            </a:extLst>
          </p:cNvPr>
          <p:cNvSpPr txBox="1"/>
          <p:nvPr/>
        </p:nvSpPr>
        <p:spPr>
          <a:xfrm flipH="1">
            <a:off x="7866183" y="1463040"/>
            <a:ext cx="3875651" cy="3416320"/>
          </a:xfrm>
          <a:prstGeom prst="rect">
            <a:avLst/>
          </a:prstGeom>
          <a:noFill/>
        </p:spPr>
        <p:txBody>
          <a:bodyPr wrap="square" rtlCol="0">
            <a:spAutoFit/>
          </a:bodyPr>
          <a:lstStyle/>
          <a:p>
            <a:r>
              <a:rPr lang="tr-TR" dirty="0"/>
              <a:t>Oluşturulan T adet modelin tahminleri</a:t>
            </a:r>
          </a:p>
          <a:p>
            <a:r>
              <a:rPr lang="tr-TR" dirty="0"/>
              <a:t>bir arada değerlendiriliyor ve topluluğun nihai sonucu olarak tahmin değeri veriliyor. </a:t>
            </a:r>
          </a:p>
          <a:p>
            <a:r>
              <a:rPr lang="tr-TR" dirty="0"/>
              <a:t>Örneğin topluluk diyor ki bu kişinin maaşı bu kadar olmalıdır.</a:t>
            </a:r>
          </a:p>
          <a:p>
            <a:endParaRPr lang="tr-TR" dirty="0"/>
          </a:p>
          <a:p>
            <a:r>
              <a:rPr lang="tr-TR" dirty="0"/>
              <a:t>Buna BAGGING çalışma prensibi deniyor. </a:t>
            </a:r>
            <a:r>
              <a:rPr lang="tr-TR" dirty="0" err="1"/>
              <a:t>Bagging</a:t>
            </a:r>
            <a:r>
              <a:rPr lang="tr-TR" dirty="0"/>
              <a:t> bir metodolojidir. Ağaç yöntemlerine uygulanan bir kavramdır.</a:t>
            </a:r>
          </a:p>
          <a:p>
            <a:r>
              <a:rPr lang="tr-TR" dirty="0" err="1"/>
              <a:t>Bag</a:t>
            </a:r>
            <a:r>
              <a:rPr lang="tr-TR" dirty="0"/>
              <a:t> etmek yani </a:t>
            </a:r>
            <a:r>
              <a:rPr lang="tr-TR" dirty="0" err="1"/>
              <a:t>bootstrap</a:t>
            </a:r>
            <a:r>
              <a:rPr lang="tr-TR" dirty="0"/>
              <a:t> </a:t>
            </a:r>
            <a:r>
              <a:rPr lang="tr-TR" dirty="0" err="1"/>
              <a:t>aggregation</a:t>
            </a:r>
            <a:r>
              <a:rPr lang="tr-TR" dirty="0"/>
              <a:t>  işlemine tabi tutmak demektir. </a:t>
            </a:r>
          </a:p>
        </p:txBody>
      </p:sp>
    </p:spTree>
    <p:extLst>
      <p:ext uri="{BB962C8B-B14F-4D97-AF65-F5344CB8AC3E}">
        <p14:creationId xmlns:p14="http://schemas.microsoft.com/office/powerpoint/2010/main" val="2649282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B11BA52-D42D-4205-A746-5CB467EDB99F}"/>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2042940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18CE1AD7-A876-43C3-A8CE-7D085FBF3D9C}"/>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0409989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71FC13F8-3A84-4C88-BC55-A952BC3E258E}"/>
              </a:ext>
            </a:extLst>
          </p:cNvPr>
          <p:cNvPicPr>
            <a:picLocks noChangeAspect="1"/>
          </p:cNvPicPr>
          <p:nvPr/>
        </p:nvPicPr>
        <p:blipFill>
          <a:blip r:embed="rId2"/>
          <a:stretch>
            <a:fillRect/>
          </a:stretch>
        </p:blipFill>
        <p:spPr>
          <a:xfrm>
            <a:off x="0" y="1673"/>
            <a:ext cx="12192000" cy="6854653"/>
          </a:xfrm>
          <a:prstGeom prst="rect">
            <a:avLst/>
          </a:prstGeom>
        </p:spPr>
      </p:pic>
      <p:sp>
        <p:nvSpPr>
          <p:cNvPr id="4" name="Metin kutusu 3">
            <a:extLst>
              <a:ext uri="{FF2B5EF4-FFF2-40B4-BE49-F238E27FC236}">
                <a16:creationId xmlns:a16="http://schemas.microsoft.com/office/drawing/2014/main" id="{5CCED6CF-5731-4B6D-84CC-7DADF3A27509}"/>
              </a:ext>
            </a:extLst>
          </p:cNvPr>
          <p:cNvSpPr txBox="1"/>
          <p:nvPr/>
        </p:nvSpPr>
        <p:spPr>
          <a:xfrm>
            <a:off x="436098" y="1575581"/>
            <a:ext cx="3685736" cy="4524315"/>
          </a:xfrm>
          <a:prstGeom prst="rect">
            <a:avLst/>
          </a:prstGeom>
          <a:noFill/>
        </p:spPr>
        <p:txBody>
          <a:bodyPr wrap="square" rtlCol="0">
            <a:spAutoFit/>
          </a:bodyPr>
          <a:lstStyle/>
          <a:p>
            <a:r>
              <a:rPr lang="tr-TR" dirty="0"/>
              <a:t>Makine öğrenmesi dünyasına yeni bir soluk getirmiştir. Yeni bir bakış açısı getirmiştir. Çünkü </a:t>
            </a:r>
            <a:r>
              <a:rPr lang="tr-TR" dirty="0" err="1"/>
              <a:t>rastsallığı</a:t>
            </a:r>
            <a:r>
              <a:rPr lang="tr-TR" dirty="0"/>
              <a:t> sağlamak adına çok kritik bir hamle yapılmıştır.</a:t>
            </a:r>
          </a:p>
          <a:p>
            <a:endParaRPr lang="tr-TR" dirty="0"/>
          </a:p>
          <a:p>
            <a:r>
              <a:rPr lang="tr-TR" dirty="0" err="1"/>
              <a:t>Genellenebilirlik</a:t>
            </a:r>
            <a:r>
              <a:rPr lang="tr-TR" dirty="0"/>
              <a:t> bozulduğundan dolayı öğrenme işlemi aşırı öğrenmeye dönüşüyordu. Bunu engellemek adına bazı çözümler vardı fakat buradaki bu BOOTSTRAP yönteminin yerine tekrar tekrar koyarak gözlemlerin çekilmesi ve bunlardan farklı farklı ağaçlar üretilmesi fikri </a:t>
            </a:r>
            <a:r>
              <a:rPr lang="tr-TR" dirty="0" err="1"/>
              <a:t>genellenebilirlik</a:t>
            </a:r>
            <a:r>
              <a:rPr lang="tr-TR" dirty="0"/>
              <a:t> çabalarını arttırmış ve hataları düşürmüştür. </a:t>
            </a:r>
          </a:p>
        </p:txBody>
      </p:sp>
    </p:spTree>
    <p:extLst>
      <p:ext uri="{BB962C8B-B14F-4D97-AF65-F5344CB8AC3E}">
        <p14:creationId xmlns:p14="http://schemas.microsoft.com/office/powerpoint/2010/main" val="36686844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85BE4657-A1FE-478E-B07C-84F973C20FB0}"/>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A7618430-A0C5-4594-9F34-4BD74CE3100D}"/>
              </a:ext>
            </a:extLst>
          </p:cNvPr>
          <p:cNvSpPr txBox="1"/>
          <p:nvPr/>
        </p:nvSpPr>
        <p:spPr>
          <a:xfrm>
            <a:off x="8117058" y="1252025"/>
            <a:ext cx="3629465" cy="1200329"/>
          </a:xfrm>
          <a:prstGeom prst="rect">
            <a:avLst/>
          </a:prstGeom>
          <a:noFill/>
        </p:spPr>
        <p:txBody>
          <a:bodyPr wrap="square" rtlCol="0">
            <a:spAutoFit/>
          </a:bodyPr>
          <a:lstStyle/>
          <a:p>
            <a:r>
              <a:rPr lang="tr-TR" dirty="0"/>
              <a:t>84 ten itibaren </a:t>
            </a:r>
            <a:r>
              <a:rPr lang="tr-TR" dirty="0" err="1"/>
              <a:t>Breiman</a:t>
            </a:r>
            <a:r>
              <a:rPr lang="tr-TR" dirty="0"/>
              <a:t> bu çalışmaları yapmıştır. 3-4 algoritmasıyla makine öğrenmesini ileri seviye taşımıştır.</a:t>
            </a:r>
          </a:p>
        </p:txBody>
      </p:sp>
      <p:sp>
        <p:nvSpPr>
          <p:cNvPr id="4" name="Metin kutusu 3">
            <a:extLst>
              <a:ext uri="{FF2B5EF4-FFF2-40B4-BE49-F238E27FC236}">
                <a16:creationId xmlns:a16="http://schemas.microsoft.com/office/drawing/2014/main" id="{9DDA79C2-B0E8-43AC-898F-BEDCC6CBF2D8}"/>
              </a:ext>
            </a:extLst>
          </p:cNvPr>
          <p:cNvSpPr txBox="1"/>
          <p:nvPr/>
        </p:nvSpPr>
        <p:spPr>
          <a:xfrm>
            <a:off x="562708" y="1097280"/>
            <a:ext cx="4034118" cy="1754326"/>
          </a:xfrm>
          <a:prstGeom prst="rect">
            <a:avLst/>
          </a:prstGeom>
          <a:noFill/>
        </p:spPr>
        <p:txBody>
          <a:bodyPr wrap="none" rtlCol="0">
            <a:spAutoFit/>
          </a:bodyPr>
          <a:lstStyle/>
          <a:p>
            <a:r>
              <a:rPr lang="tr-TR" dirty="0" err="1"/>
              <a:t>Bagging</a:t>
            </a:r>
            <a:r>
              <a:rPr lang="tr-TR" dirty="0"/>
              <a:t> yaklaşımını kullanır. Üzerine</a:t>
            </a:r>
          </a:p>
          <a:p>
            <a:r>
              <a:rPr lang="tr-TR" dirty="0"/>
              <a:t>ek bir özellik ekler.</a:t>
            </a:r>
          </a:p>
          <a:p>
            <a:endParaRPr lang="tr-TR" dirty="0"/>
          </a:p>
          <a:p>
            <a:r>
              <a:rPr lang="tr-TR" dirty="0" err="1"/>
              <a:t>Bagging</a:t>
            </a:r>
            <a:r>
              <a:rPr lang="tr-TR" dirty="0"/>
              <a:t> de gözlemler rastgele seçilmekte</a:t>
            </a:r>
          </a:p>
          <a:p>
            <a:r>
              <a:rPr lang="tr-TR" dirty="0"/>
              <a:t>idi. Burada değişkenler de rastgele seçil-</a:t>
            </a:r>
          </a:p>
          <a:p>
            <a:r>
              <a:rPr lang="tr-TR" dirty="0" err="1"/>
              <a:t>mektedir</a:t>
            </a:r>
            <a:r>
              <a:rPr lang="tr-TR" dirty="0"/>
              <a:t>.</a:t>
            </a:r>
          </a:p>
        </p:txBody>
      </p:sp>
      <p:sp>
        <p:nvSpPr>
          <p:cNvPr id="5" name="Metin kutusu 4">
            <a:extLst>
              <a:ext uri="{FF2B5EF4-FFF2-40B4-BE49-F238E27FC236}">
                <a16:creationId xmlns:a16="http://schemas.microsoft.com/office/drawing/2014/main" id="{84EC598B-D75C-4898-B5A0-39FF66AC78D8}"/>
              </a:ext>
            </a:extLst>
          </p:cNvPr>
          <p:cNvSpPr txBox="1"/>
          <p:nvPr/>
        </p:nvSpPr>
        <p:spPr>
          <a:xfrm>
            <a:off x="815926" y="4825218"/>
            <a:ext cx="6687344" cy="646331"/>
          </a:xfrm>
          <a:prstGeom prst="rect">
            <a:avLst/>
          </a:prstGeom>
          <a:noFill/>
        </p:spPr>
        <p:txBody>
          <a:bodyPr wrap="none" rtlCol="0">
            <a:spAutoFit/>
          </a:bodyPr>
          <a:lstStyle/>
          <a:p>
            <a:r>
              <a:rPr lang="tr-TR" dirty="0"/>
              <a:t>RANDOM SUBSPACE </a:t>
            </a:r>
            <a:r>
              <a:rPr lang="tr-TR" dirty="0">
                <a:sym typeface="Wingdings" panose="05000000000000000000" pitchFamily="2" charset="2"/>
              </a:rPr>
              <a:t> Bir değişken seti içerisinden rastgele değişken</a:t>
            </a:r>
          </a:p>
          <a:p>
            <a:r>
              <a:rPr lang="tr-TR" dirty="0">
                <a:sym typeface="Wingdings" panose="05000000000000000000" pitchFamily="2" charset="2"/>
              </a:rPr>
              <a:t>seçmek anlamına gelmektedir. ( </a:t>
            </a:r>
            <a:r>
              <a:rPr lang="tr-TR" dirty="0" err="1">
                <a:sym typeface="Wingdings" panose="05000000000000000000" pitchFamily="2" charset="2"/>
              </a:rPr>
              <a:t>Ho</a:t>
            </a:r>
            <a:r>
              <a:rPr lang="tr-TR" dirty="0">
                <a:sym typeface="Wingdings" panose="05000000000000000000" pitchFamily="2" charset="2"/>
              </a:rPr>
              <a:t>, 1998 ) </a:t>
            </a:r>
            <a:endParaRPr lang="tr-TR" dirty="0"/>
          </a:p>
        </p:txBody>
      </p:sp>
    </p:spTree>
    <p:extLst>
      <p:ext uri="{BB962C8B-B14F-4D97-AF65-F5344CB8AC3E}">
        <p14:creationId xmlns:p14="http://schemas.microsoft.com/office/powerpoint/2010/main" val="38880388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 3">
            <a:extLst>
              <a:ext uri="{FF2B5EF4-FFF2-40B4-BE49-F238E27FC236}">
                <a16:creationId xmlns:a16="http://schemas.microsoft.com/office/drawing/2014/main" id="{2E51963C-75D5-43DB-8B7A-927C289F62B4}"/>
              </a:ext>
            </a:extLst>
          </p:cNvPr>
          <p:cNvGrpSpPr/>
          <p:nvPr/>
        </p:nvGrpSpPr>
        <p:grpSpPr>
          <a:xfrm>
            <a:off x="0" y="1673"/>
            <a:ext cx="12192000" cy="6856327"/>
            <a:chOff x="0" y="1673"/>
            <a:chExt cx="12192000" cy="6856327"/>
          </a:xfrm>
        </p:grpSpPr>
        <p:pic>
          <p:nvPicPr>
            <p:cNvPr id="2" name="Resim 1">
              <a:extLst>
                <a:ext uri="{FF2B5EF4-FFF2-40B4-BE49-F238E27FC236}">
                  <a16:creationId xmlns:a16="http://schemas.microsoft.com/office/drawing/2014/main" id="{5B9BAF06-7001-4EB2-A1C1-1EB5F6371B2A}"/>
                </a:ext>
              </a:extLst>
            </p:cNvPr>
            <p:cNvPicPr>
              <a:picLocks noChangeAspect="1"/>
            </p:cNvPicPr>
            <p:nvPr/>
          </p:nvPicPr>
          <p:blipFill>
            <a:blip r:embed="rId2"/>
            <a:stretch>
              <a:fillRect/>
            </a:stretch>
          </p:blipFill>
          <p:spPr>
            <a:xfrm>
              <a:off x="0" y="1673"/>
              <a:ext cx="12192000" cy="6854653"/>
            </a:xfrm>
            <a:prstGeom prst="rect">
              <a:avLst/>
            </a:prstGeom>
          </p:spPr>
        </p:pic>
        <p:pic>
          <p:nvPicPr>
            <p:cNvPr id="3" name="Resim 2">
              <a:extLst>
                <a:ext uri="{FF2B5EF4-FFF2-40B4-BE49-F238E27FC236}">
                  <a16:creationId xmlns:a16="http://schemas.microsoft.com/office/drawing/2014/main" id="{914A6B34-9B7D-458E-B403-6600428ED54E}"/>
                </a:ext>
              </a:extLst>
            </p:cNvPr>
            <p:cNvPicPr>
              <a:picLocks noChangeAspect="1"/>
            </p:cNvPicPr>
            <p:nvPr/>
          </p:nvPicPr>
          <p:blipFill rotWithShape="1">
            <a:blip r:embed="rId3"/>
            <a:srcRect t="58031"/>
            <a:stretch/>
          </p:blipFill>
          <p:spPr>
            <a:xfrm>
              <a:off x="0" y="3981157"/>
              <a:ext cx="12192000" cy="2876843"/>
            </a:xfrm>
            <a:prstGeom prst="rect">
              <a:avLst/>
            </a:prstGeom>
          </p:spPr>
        </p:pic>
      </p:grpSp>
      <p:sp>
        <p:nvSpPr>
          <p:cNvPr id="5" name="Metin kutusu 4">
            <a:extLst>
              <a:ext uri="{FF2B5EF4-FFF2-40B4-BE49-F238E27FC236}">
                <a16:creationId xmlns:a16="http://schemas.microsoft.com/office/drawing/2014/main" id="{81D35AD1-D746-46B3-943C-7C47D0051F4E}"/>
              </a:ext>
            </a:extLst>
          </p:cNvPr>
          <p:cNvSpPr txBox="1"/>
          <p:nvPr/>
        </p:nvSpPr>
        <p:spPr>
          <a:xfrm>
            <a:off x="6879102" y="5781822"/>
            <a:ext cx="2299347" cy="369332"/>
          </a:xfrm>
          <a:prstGeom prst="rect">
            <a:avLst/>
          </a:prstGeom>
          <a:noFill/>
        </p:spPr>
        <p:txBody>
          <a:bodyPr wrap="none" rtlCol="0">
            <a:spAutoFit/>
          </a:bodyPr>
          <a:lstStyle/>
          <a:p>
            <a:r>
              <a:rPr lang="tr-TR" dirty="0"/>
              <a:t>p </a:t>
            </a:r>
            <a:r>
              <a:rPr lang="tr-TR" dirty="0">
                <a:sym typeface="Wingdings" panose="05000000000000000000" pitchFamily="2" charset="2"/>
              </a:rPr>
              <a:t> değişken sayısıdır.</a:t>
            </a:r>
            <a:endParaRPr lang="tr-TR" dirty="0"/>
          </a:p>
        </p:txBody>
      </p:sp>
    </p:spTree>
    <p:extLst>
      <p:ext uri="{BB962C8B-B14F-4D97-AF65-F5344CB8AC3E}">
        <p14:creationId xmlns:p14="http://schemas.microsoft.com/office/powerpoint/2010/main" val="6604391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8E39F2B0-54CC-4B31-923B-430BC2B5E868}"/>
              </a:ext>
            </a:extLst>
          </p:cNvPr>
          <p:cNvSpPr txBox="1"/>
          <p:nvPr/>
        </p:nvSpPr>
        <p:spPr>
          <a:xfrm>
            <a:off x="3840480" y="2700997"/>
            <a:ext cx="6319294" cy="923330"/>
          </a:xfrm>
          <a:prstGeom prst="rect">
            <a:avLst/>
          </a:prstGeom>
          <a:noFill/>
        </p:spPr>
        <p:txBody>
          <a:bodyPr wrap="none" rtlCol="0">
            <a:spAutoFit/>
          </a:bodyPr>
          <a:lstStyle/>
          <a:p>
            <a:r>
              <a:rPr lang="tr-TR" dirty="0"/>
              <a:t>UYGULAMA</a:t>
            </a:r>
          </a:p>
          <a:p>
            <a:endParaRPr lang="tr-TR" dirty="0"/>
          </a:p>
          <a:p>
            <a:r>
              <a:rPr lang="tr-TR" dirty="0"/>
              <a:t>DEĞİŞKEN DEĞERLERİNİN ÖNEMİNİN GÖRSELLEŞTİRİLMESİ EXTRA</a:t>
            </a:r>
          </a:p>
        </p:txBody>
      </p:sp>
    </p:spTree>
    <p:extLst>
      <p:ext uri="{BB962C8B-B14F-4D97-AF65-F5344CB8AC3E}">
        <p14:creationId xmlns:p14="http://schemas.microsoft.com/office/powerpoint/2010/main" val="11680810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69FD0D35-4DFC-4854-A408-F80ED1E33098}"/>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836586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A6817A5A-5034-4F6E-A93E-F254A17515AA}"/>
              </a:ext>
            </a:extLst>
          </p:cNvPr>
          <p:cNvPicPr>
            <a:picLocks noChangeAspect="1"/>
          </p:cNvPicPr>
          <p:nvPr/>
        </p:nvPicPr>
        <p:blipFill>
          <a:blip r:embed="rId2"/>
          <a:stretch>
            <a:fillRect/>
          </a:stretch>
        </p:blipFill>
        <p:spPr>
          <a:xfrm>
            <a:off x="0" y="0"/>
            <a:ext cx="12192000" cy="6854653"/>
          </a:xfrm>
          <a:prstGeom prst="rect">
            <a:avLst/>
          </a:prstGeom>
        </p:spPr>
      </p:pic>
      <p:sp>
        <p:nvSpPr>
          <p:cNvPr id="3" name="Metin kutusu 2">
            <a:extLst>
              <a:ext uri="{FF2B5EF4-FFF2-40B4-BE49-F238E27FC236}">
                <a16:creationId xmlns:a16="http://schemas.microsoft.com/office/drawing/2014/main" id="{403298F5-EF79-4B58-877D-89595610DBD2}"/>
              </a:ext>
            </a:extLst>
          </p:cNvPr>
          <p:cNvSpPr txBox="1"/>
          <p:nvPr/>
        </p:nvSpPr>
        <p:spPr>
          <a:xfrm>
            <a:off x="899652" y="2050026"/>
            <a:ext cx="5520166" cy="3693319"/>
          </a:xfrm>
          <a:prstGeom prst="rect">
            <a:avLst/>
          </a:prstGeom>
          <a:noFill/>
        </p:spPr>
        <p:txBody>
          <a:bodyPr wrap="none" rtlCol="0">
            <a:spAutoFit/>
          </a:bodyPr>
          <a:lstStyle/>
          <a:p>
            <a:r>
              <a:rPr lang="tr-TR" dirty="0"/>
              <a:t>Veri setinde olmayan X1 ve X2 gözlemi için;</a:t>
            </a:r>
          </a:p>
          <a:p>
            <a:endParaRPr lang="tr-TR" dirty="0"/>
          </a:p>
          <a:p>
            <a:r>
              <a:rPr lang="tr-TR" dirty="0"/>
              <a:t>X1 ve X2 </a:t>
            </a:r>
            <a:r>
              <a:rPr lang="tr-TR" dirty="0" err="1"/>
              <a:t>nin</a:t>
            </a:r>
            <a:r>
              <a:rPr lang="tr-TR" dirty="0"/>
              <a:t> her bir gözlem için formül uygulanacak.</a:t>
            </a:r>
          </a:p>
          <a:p>
            <a:endParaRPr lang="tr-TR" dirty="0"/>
          </a:p>
          <a:p>
            <a:r>
              <a:rPr lang="tr-TR" dirty="0"/>
              <a:t>K1 = karekök(kare(50-56)) + karekök(kare(230-241)</a:t>
            </a:r>
          </a:p>
          <a:p>
            <a:r>
              <a:rPr lang="tr-TR" dirty="0"/>
              <a:t>K2 = ..</a:t>
            </a:r>
          </a:p>
          <a:p>
            <a:r>
              <a:rPr lang="tr-TR" dirty="0"/>
              <a:t>….</a:t>
            </a:r>
          </a:p>
          <a:p>
            <a:r>
              <a:rPr lang="tr-TR" dirty="0"/>
              <a:t>KN = ….</a:t>
            </a:r>
          </a:p>
          <a:p>
            <a:endParaRPr lang="tr-TR" dirty="0"/>
          </a:p>
          <a:p>
            <a:r>
              <a:rPr lang="tr-TR" dirty="0"/>
              <a:t>Sonra bu gözlem birimine en yakın K adet gözlem birimi</a:t>
            </a:r>
          </a:p>
          <a:p>
            <a:r>
              <a:rPr lang="tr-TR" dirty="0"/>
              <a:t>seçilir ve gözlem birimlerinin ortalaması alınır.  Bu</a:t>
            </a:r>
          </a:p>
          <a:p>
            <a:r>
              <a:rPr lang="tr-TR" dirty="0"/>
              <a:t>ortalama yeni gözlem biriminin Y değeri olarak bulunmuş</a:t>
            </a:r>
          </a:p>
          <a:p>
            <a:r>
              <a:rPr lang="tr-TR" dirty="0"/>
              <a:t>olur.</a:t>
            </a:r>
          </a:p>
        </p:txBody>
      </p:sp>
    </p:spTree>
    <p:extLst>
      <p:ext uri="{BB962C8B-B14F-4D97-AF65-F5344CB8AC3E}">
        <p14:creationId xmlns:p14="http://schemas.microsoft.com/office/powerpoint/2010/main" val="41835639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E96E2A4B-2A17-4CF7-87FB-1916E5A96552}"/>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6833829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A95EA3CE-B19D-44C3-8FB7-6FDA8DD07543}"/>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E1FD024B-D3FC-42EF-A39E-040078868F4F}"/>
              </a:ext>
            </a:extLst>
          </p:cNvPr>
          <p:cNvSpPr txBox="1"/>
          <p:nvPr/>
        </p:nvSpPr>
        <p:spPr>
          <a:xfrm>
            <a:off x="604911" y="956603"/>
            <a:ext cx="7638757" cy="5632311"/>
          </a:xfrm>
          <a:prstGeom prst="rect">
            <a:avLst/>
          </a:prstGeom>
          <a:noFill/>
        </p:spPr>
        <p:txBody>
          <a:bodyPr wrap="square" rtlCol="0">
            <a:spAutoFit/>
          </a:bodyPr>
          <a:lstStyle/>
          <a:p>
            <a:r>
              <a:rPr lang="tr-TR" dirty="0"/>
              <a:t>Şekillerde sınıflandırma işlemleri gösterilmektedir.</a:t>
            </a:r>
          </a:p>
          <a:p>
            <a:endParaRPr lang="tr-TR" dirty="0"/>
          </a:p>
          <a:p>
            <a:r>
              <a:rPr lang="tr-TR" dirty="0"/>
              <a:t>D1 </a:t>
            </a:r>
            <a:r>
              <a:rPr lang="tr-TR" dirty="0">
                <a:sym typeface="Wingdings" panose="05000000000000000000" pitchFamily="2" charset="2"/>
              </a:rPr>
              <a:t> Birinci </a:t>
            </a:r>
            <a:r>
              <a:rPr lang="tr-TR" dirty="0" err="1">
                <a:sym typeface="Wingdings" panose="05000000000000000000" pitchFamily="2" charset="2"/>
              </a:rPr>
              <a:t>iterasyondur</a:t>
            </a:r>
            <a:r>
              <a:rPr lang="tr-TR" dirty="0">
                <a:sym typeface="Wingdings" panose="05000000000000000000" pitchFamily="2" charset="2"/>
              </a:rPr>
              <a:t> ve bir sınıflandırma yapılmış</a:t>
            </a:r>
          </a:p>
          <a:p>
            <a:endParaRPr lang="tr-TR" dirty="0">
              <a:sym typeface="Wingdings" panose="05000000000000000000" pitchFamily="2" charset="2"/>
            </a:endParaRPr>
          </a:p>
          <a:p>
            <a:r>
              <a:rPr lang="tr-TR" dirty="0">
                <a:sym typeface="Wingdings" panose="05000000000000000000" pitchFamily="2" charset="2"/>
              </a:rPr>
              <a:t>Bir sınıf mavi, bir sınıf kırmızıdır.</a:t>
            </a:r>
          </a:p>
          <a:p>
            <a:endParaRPr lang="tr-TR" dirty="0">
              <a:sym typeface="Wingdings" panose="05000000000000000000" pitchFamily="2" charset="2"/>
            </a:endParaRPr>
          </a:p>
          <a:p>
            <a:r>
              <a:rPr lang="tr-TR" b="1" dirty="0">
                <a:sym typeface="Wingdings" panose="05000000000000000000" pitchFamily="2" charset="2"/>
              </a:rPr>
              <a:t>BOX1 :</a:t>
            </a:r>
          </a:p>
          <a:p>
            <a:r>
              <a:rPr lang="tr-TR" dirty="0">
                <a:sym typeface="Wingdings" panose="05000000000000000000" pitchFamily="2" charset="2"/>
              </a:rPr>
              <a:t>Mavi içerisindeki maviler </a:t>
            </a:r>
            <a:r>
              <a:rPr lang="tr-TR" b="1" dirty="0">
                <a:sym typeface="Wingdings" panose="05000000000000000000" pitchFamily="2" charset="2"/>
              </a:rPr>
              <a:t>doğru</a:t>
            </a:r>
          </a:p>
          <a:p>
            <a:r>
              <a:rPr lang="tr-TR" b="1" dirty="0">
                <a:sym typeface="Wingdings" panose="05000000000000000000" pitchFamily="2" charset="2"/>
              </a:rPr>
              <a:t>sınıflandırılan gözlemlerdir.</a:t>
            </a:r>
          </a:p>
          <a:p>
            <a:r>
              <a:rPr lang="tr-TR" dirty="0">
                <a:sym typeface="Wingdings" panose="05000000000000000000" pitchFamily="2" charset="2"/>
              </a:rPr>
              <a:t>Kırmızı içerisindeki kırmızılarda</a:t>
            </a:r>
          </a:p>
          <a:p>
            <a:r>
              <a:rPr lang="tr-TR" b="1" dirty="0">
                <a:sym typeface="Wingdings" panose="05000000000000000000" pitchFamily="2" charset="2"/>
              </a:rPr>
              <a:t>doğru sınıflandırılan diğer</a:t>
            </a:r>
          </a:p>
          <a:p>
            <a:r>
              <a:rPr lang="tr-TR" b="1" dirty="0">
                <a:sym typeface="Wingdings" panose="05000000000000000000" pitchFamily="2" charset="2"/>
              </a:rPr>
              <a:t>gözlemlerdir.</a:t>
            </a:r>
            <a:r>
              <a:rPr lang="tr-TR" dirty="0">
                <a:sym typeface="Wingdings" panose="05000000000000000000" pitchFamily="2" charset="2"/>
              </a:rPr>
              <a:t>  </a:t>
            </a:r>
          </a:p>
          <a:p>
            <a:endParaRPr lang="tr-TR" b="1" dirty="0">
              <a:sym typeface="Wingdings" panose="05000000000000000000" pitchFamily="2" charset="2"/>
            </a:endParaRPr>
          </a:p>
          <a:p>
            <a:r>
              <a:rPr lang="tr-TR" dirty="0">
                <a:sym typeface="Wingdings" panose="05000000000000000000" pitchFamily="2" charset="2"/>
              </a:rPr>
              <a:t>Kırmızı içerisindeki mavi ifadeler</a:t>
            </a:r>
          </a:p>
          <a:p>
            <a:r>
              <a:rPr lang="tr-TR" b="1" dirty="0">
                <a:sym typeface="Wingdings" panose="05000000000000000000" pitchFamily="2" charset="2"/>
              </a:rPr>
              <a:t>yanlış sınıflandırılmış değerlerdir.</a:t>
            </a:r>
          </a:p>
          <a:p>
            <a:endParaRPr lang="tr-TR" b="1" dirty="0">
              <a:sym typeface="Wingdings" panose="05000000000000000000" pitchFamily="2" charset="2"/>
            </a:endParaRPr>
          </a:p>
          <a:p>
            <a:r>
              <a:rPr lang="tr-TR" b="1" dirty="0"/>
              <a:t>BOX2:</a:t>
            </a:r>
          </a:p>
          <a:p>
            <a:r>
              <a:rPr lang="tr-TR" dirty="0"/>
              <a:t>Daha önce yanlış sınıflandırılan gözlem birimlerine odaklanılıyor ve bunların gerçek sınıfı korunmaya çalışılarak tekrar bir sınıflandırma işlemi gerçekleştiriliyor. Sonuçta mavideki kırmızılar yanlış sınıflandırılıyor.</a:t>
            </a:r>
          </a:p>
        </p:txBody>
      </p:sp>
      <p:sp>
        <p:nvSpPr>
          <p:cNvPr id="4" name="Metin kutusu 3">
            <a:extLst>
              <a:ext uri="{FF2B5EF4-FFF2-40B4-BE49-F238E27FC236}">
                <a16:creationId xmlns:a16="http://schemas.microsoft.com/office/drawing/2014/main" id="{4C0D2502-6821-470F-A40F-B8769A51F428}"/>
              </a:ext>
            </a:extLst>
          </p:cNvPr>
          <p:cNvSpPr txBox="1"/>
          <p:nvPr/>
        </p:nvSpPr>
        <p:spPr>
          <a:xfrm>
            <a:off x="6541477" y="689191"/>
            <a:ext cx="5162843" cy="1200329"/>
          </a:xfrm>
          <a:prstGeom prst="rect">
            <a:avLst/>
          </a:prstGeom>
          <a:noFill/>
        </p:spPr>
        <p:txBody>
          <a:bodyPr wrap="square" rtlCol="0">
            <a:spAutoFit/>
          </a:bodyPr>
          <a:lstStyle/>
          <a:p>
            <a:r>
              <a:rPr lang="tr-TR" b="1" dirty="0"/>
              <a:t>BOX3:</a:t>
            </a:r>
          </a:p>
          <a:p>
            <a:r>
              <a:rPr lang="tr-TR" dirty="0"/>
              <a:t>Box 2 de yanlış sınıfa düşen kırmızılar doğru sınıflandırılmaya çalışılıyor ve yine yanlış sınıflandırmalar ortaya çıkıyor.</a:t>
            </a:r>
          </a:p>
        </p:txBody>
      </p:sp>
      <p:sp>
        <p:nvSpPr>
          <p:cNvPr id="5" name="Metin kutusu 4">
            <a:extLst>
              <a:ext uri="{FF2B5EF4-FFF2-40B4-BE49-F238E27FC236}">
                <a16:creationId xmlns:a16="http://schemas.microsoft.com/office/drawing/2014/main" id="{7BF8B4EB-6025-4FD6-9455-7CEF9EB002A4}"/>
              </a:ext>
            </a:extLst>
          </p:cNvPr>
          <p:cNvSpPr txBox="1"/>
          <p:nvPr/>
        </p:nvSpPr>
        <p:spPr>
          <a:xfrm>
            <a:off x="8553157" y="2053884"/>
            <a:ext cx="3151163" cy="3139321"/>
          </a:xfrm>
          <a:prstGeom prst="rect">
            <a:avLst/>
          </a:prstGeom>
          <a:noFill/>
        </p:spPr>
        <p:txBody>
          <a:bodyPr wrap="square" rtlCol="0">
            <a:spAutoFit/>
          </a:bodyPr>
          <a:lstStyle/>
          <a:p>
            <a:r>
              <a:rPr lang="tr-TR" b="1" dirty="0"/>
              <a:t>BOX 4:</a:t>
            </a:r>
          </a:p>
          <a:p>
            <a:r>
              <a:rPr lang="tr-TR" dirty="0"/>
              <a:t>Netice itibariyle bir sonraki </a:t>
            </a:r>
            <a:r>
              <a:rPr lang="tr-TR" dirty="0" err="1"/>
              <a:t>iterasyonda</a:t>
            </a:r>
            <a:r>
              <a:rPr lang="tr-TR" dirty="0"/>
              <a:t> ayrım noktaları çok belirgin bir şekilde ortaya çıkmış. İşte bu </a:t>
            </a:r>
            <a:r>
              <a:rPr lang="tr-TR" dirty="0" err="1"/>
              <a:t>adaptive</a:t>
            </a:r>
            <a:r>
              <a:rPr lang="tr-TR" dirty="0"/>
              <a:t> yani sona eklemeli bir şekilde düşünülebilir. </a:t>
            </a:r>
          </a:p>
          <a:p>
            <a:endParaRPr lang="tr-TR" dirty="0"/>
          </a:p>
          <a:p>
            <a:r>
              <a:rPr lang="tr-TR" dirty="0"/>
              <a:t>İşte bu yaklaşımla kümülatif bir bilgi değerlendirilmesi ortaya çıkmıştır.</a:t>
            </a:r>
          </a:p>
        </p:txBody>
      </p:sp>
    </p:spTree>
    <p:extLst>
      <p:ext uri="{BB962C8B-B14F-4D97-AF65-F5344CB8AC3E}">
        <p14:creationId xmlns:p14="http://schemas.microsoft.com/office/powerpoint/2010/main" val="4155750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29181BE7-7524-4992-AE5B-AAC4AFE153D2}"/>
              </a:ext>
            </a:extLst>
          </p:cNvPr>
          <p:cNvSpPr txBox="1"/>
          <p:nvPr/>
        </p:nvSpPr>
        <p:spPr>
          <a:xfrm>
            <a:off x="1223889" y="1237957"/>
            <a:ext cx="10030265" cy="2308324"/>
          </a:xfrm>
          <a:prstGeom prst="rect">
            <a:avLst/>
          </a:prstGeom>
          <a:noFill/>
        </p:spPr>
        <p:txBody>
          <a:bodyPr wrap="square" rtlCol="0">
            <a:spAutoFit/>
          </a:bodyPr>
          <a:lstStyle/>
          <a:p>
            <a:r>
              <a:rPr lang="tr-TR" dirty="0" err="1"/>
              <a:t>AdaBoost</a:t>
            </a:r>
            <a:r>
              <a:rPr lang="tr-TR" dirty="0"/>
              <a:t> tek bir </a:t>
            </a:r>
            <a:r>
              <a:rPr lang="tr-TR" dirty="0" err="1"/>
              <a:t>cost</a:t>
            </a:r>
            <a:r>
              <a:rPr lang="tr-TR" dirty="0"/>
              <a:t> fonksiyonuna sahiptir. Yani doğrusal bir model oluşturmak için farklı link fonksiyonlarına adapte etmek zordur.</a:t>
            </a:r>
          </a:p>
          <a:p>
            <a:endParaRPr lang="tr-TR" dirty="0"/>
          </a:p>
          <a:p>
            <a:r>
              <a:rPr lang="tr-TR" dirty="0"/>
              <a:t>GBM ise "</a:t>
            </a:r>
            <a:r>
              <a:rPr lang="tr-TR" dirty="0" err="1"/>
              <a:t>Boosting</a:t>
            </a:r>
            <a:r>
              <a:rPr lang="tr-TR" dirty="0"/>
              <a:t> bir optimizasyon olarak görülebilir" fikrine yani daha öncesinde zayıf sınıflandırıcı fikri ile beraber bu zayıf sınıflandırıcı fikri nasıl çözülür sorusunun yanıtlarından birisi olabilecek "bir optimizasyon problemi olarak görülmelidir" fikrini göz önünde bulundurarak, </a:t>
            </a:r>
            <a:r>
              <a:rPr lang="tr-TR" dirty="0" err="1"/>
              <a:t>boosting</a:t>
            </a:r>
            <a:r>
              <a:rPr lang="tr-TR" dirty="0"/>
              <a:t> uygun bir </a:t>
            </a:r>
            <a:r>
              <a:rPr lang="tr-TR" dirty="0" err="1"/>
              <a:t>cost</a:t>
            </a:r>
            <a:r>
              <a:rPr lang="tr-TR" dirty="0"/>
              <a:t> fonksiyonu üzerinde çalışan bir optimizasyon algoritması olarak görülerek ortadan kaldırılmıştır. Yani bu problem çözülmüştür.</a:t>
            </a:r>
          </a:p>
        </p:txBody>
      </p:sp>
    </p:spTree>
    <p:extLst>
      <p:ext uri="{BB962C8B-B14F-4D97-AF65-F5344CB8AC3E}">
        <p14:creationId xmlns:p14="http://schemas.microsoft.com/office/powerpoint/2010/main" val="9069374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87101B62-2008-438E-9978-44641382B2B5}"/>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5BEFCBC5-3E5D-41D3-A998-31DA90ECB621}"/>
              </a:ext>
            </a:extLst>
          </p:cNvPr>
          <p:cNvSpPr txBox="1"/>
          <p:nvPr/>
        </p:nvSpPr>
        <p:spPr>
          <a:xfrm>
            <a:off x="9115865" y="1083212"/>
            <a:ext cx="2819105" cy="646331"/>
          </a:xfrm>
          <a:prstGeom prst="rect">
            <a:avLst/>
          </a:prstGeom>
          <a:noFill/>
        </p:spPr>
        <p:txBody>
          <a:bodyPr wrap="none" rtlCol="0">
            <a:spAutoFit/>
          </a:bodyPr>
          <a:lstStyle/>
          <a:p>
            <a:r>
              <a:rPr lang="tr-TR" dirty="0" err="1"/>
              <a:t>Brieman</a:t>
            </a:r>
            <a:r>
              <a:rPr lang="tr-TR" dirty="0"/>
              <a:t> ve </a:t>
            </a:r>
            <a:r>
              <a:rPr lang="tr-TR" dirty="0" err="1"/>
              <a:t>Firedman</a:t>
            </a:r>
            <a:r>
              <a:rPr lang="tr-TR" dirty="0"/>
              <a:t> </a:t>
            </a:r>
            <a:r>
              <a:rPr lang="tr-TR" dirty="0" err="1"/>
              <a:t>ın</a:t>
            </a:r>
            <a:endParaRPr lang="tr-TR" dirty="0"/>
          </a:p>
          <a:p>
            <a:r>
              <a:rPr lang="tr-TR" dirty="0"/>
              <a:t>birlikte çalışmaları olmuştur.</a:t>
            </a:r>
          </a:p>
        </p:txBody>
      </p:sp>
      <p:sp>
        <p:nvSpPr>
          <p:cNvPr id="4" name="Metin kutusu 3">
            <a:extLst>
              <a:ext uri="{FF2B5EF4-FFF2-40B4-BE49-F238E27FC236}">
                <a16:creationId xmlns:a16="http://schemas.microsoft.com/office/drawing/2014/main" id="{B29F7278-FC41-4487-A81E-A76BB34AFBF7}"/>
              </a:ext>
            </a:extLst>
          </p:cNvPr>
          <p:cNvSpPr txBox="1"/>
          <p:nvPr/>
        </p:nvSpPr>
        <p:spPr>
          <a:xfrm>
            <a:off x="422031" y="773723"/>
            <a:ext cx="6970498" cy="1754326"/>
          </a:xfrm>
          <a:prstGeom prst="rect">
            <a:avLst/>
          </a:prstGeom>
          <a:noFill/>
        </p:spPr>
        <p:txBody>
          <a:bodyPr wrap="none" rtlCol="0">
            <a:spAutoFit/>
          </a:bodyPr>
          <a:lstStyle/>
          <a:p>
            <a:r>
              <a:rPr lang="tr-TR" dirty="0"/>
              <a:t>GBM algoritmasını </a:t>
            </a:r>
            <a:r>
              <a:rPr lang="tr-TR" dirty="0" err="1"/>
              <a:t>Brieman</a:t>
            </a:r>
            <a:r>
              <a:rPr lang="tr-TR" dirty="0"/>
              <a:t> </a:t>
            </a:r>
            <a:r>
              <a:rPr lang="tr-TR" dirty="0" err="1"/>
              <a:t>ın</a:t>
            </a:r>
            <a:r>
              <a:rPr lang="tr-TR" dirty="0"/>
              <a:t> 1997 deki bir fikrinin üzerine inşa etmiştir.</a:t>
            </a:r>
          </a:p>
          <a:p>
            <a:r>
              <a:rPr lang="tr-TR" dirty="0" err="1"/>
              <a:t>Brieman</a:t>
            </a:r>
            <a:r>
              <a:rPr lang="tr-TR" dirty="0"/>
              <a:t> bir makalesinde, "</a:t>
            </a:r>
            <a:r>
              <a:rPr lang="tr-TR" dirty="0" err="1"/>
              <a:t>Boosting</a:t>
            </a:r>
            <a:r>
              <a:rPr lang="tr-TR" dirty="0"/>
              <a:t> bir optimizasyon problemi olarak </a:t>
            </a:r>
          </a:p>
          <a:p>
            <a:r>
              <a:rPr lang="tr-TR" dirty="0"/>
              <a:t>görülebilir" demiştir. Bunun</a:t>
            </a:r>
          </a:p>
          <a:p>
            <a:r>
              <a:rPr lang="tr-TR" dirty="0"/>
              <a:t>üzerine bir temel inşa etmiş ve </a:t>
            </a:r>
          </a:p>
          <a:p>
            <a:r>
              <a:rPr lang="tr-TR" dirty="0"/>
              <a:t>ağaca dayalı yöntemleri çok çok</a:t>
            </a:r>
          </a:p>
          <a:p>
            <a:r>
              <a:rPr lang="tr-TR" dirty="0"/>
              <a:t>daha başka bir boyuta taşımıştır. </a:t>
            </a:r>
          </a:p>
        </p:txBody>
      </p:sp>
      <p:pic>
        <p:nvPicPr>
          <p:cNvPr id="5" name="Resim 4">
            <a:extLst>
              <a:ext uri="{FF2B5EF4-FFF2-40B4-BE49-F238E27FC236}">
                <a16:creationId xmlns:a16="http://schemas.microsoft.com/office/drawing/2014/main" id="{3EE3367B-96EF-4834-904B-6E5C9A2AF4C1}"/>
              </a:ext>
            </a:extLst>
          </p:cNvPr>
          <p:cNvPicPr>
            <a:picLocks noChangeAspect="1"/>
          </p:cNvPicPr>
          <p:nvPr/>
        </p:nvPicPr>
        <p:blipFill rotWithShape="1">
          <a:blip r:embed="rId3"/>
          <a:srcRect t="72890"/>
          <a:stretch/>
        </p:blipFill>
        <p:spPr>
          <a:xfrm>
            <a:off x="0" y="4999703"/>
            <a:ext cx="12192000" cy="1858297"/>
          </a:xfrm>
          <a:prstGeom prst="rect">
            <a:avLst/>
          </a:prstGeom>
        </p:spPr>
      </p:pic>
      <p:sp>
        <p:nvSpPr>
          <p:cNvPr id="6" name="Metin kutusu 5">
            <a:extLst>
              <a:ext uri="{FF2B5EF4-FFF2-40B4-BE49-F238E27FC236}">
                <a16:creationId xmlns:a16="http://schemas.microsoft.com/office/drawing/2014/main" id="{B3E8DB51-FFE7-40B5-A8D5-1ECB0AA01F0A}"/>
              </a:ext>
            </a:extLst>
          </p:cNvPr>
          <p:cNvSpPr txBox="1"/>
          <p:nvPr/>
        </p:nvSpPr>
        <p:spPr>
          <a:xfrm>
            <a:off x="422031" y="5767754"/>
            <a:ext cx="7992124" cy="646331"/>
          </a:xfrm>
          <a:prstGeom prst="rect">
            <a:avLst/>
          </a:prstGeom>
          <a:noFill/>
        </p:spPr>
        <p:txBody>
          <a:bodyPr wrap="none" rtlCol="0">
            <a:spAutoFit/>
          </a:bodyPr>
          <a:lstStyle/>
          <a:p>
            <a:r>
              <a:rPr lang="tr-TR" b="1" dirty="0"/>
              <a:t>Tek bir </a:t>
            </a:r>
            <a:r>
              <a:rPr lang="tr-TR" b="1" dirty="0" err="1"/>
              <a:t>tahminsel</a:t>
            </a:r>
            <a:r>
              <a:rPr lang="tr-TR" b="1" dirty="0"/>
              <a:t> model formunda olan modeller serisi demek; Bir ağaç modelinin</a:t>
            </a:r>
          </a:p>
          <a:p>
            <a:r>
              <a:rPr lang="tr-TR" b="1" dirty="0"/>
              <a:t>çıktısından başka ağaç modellerinin kurulması demektir.</a:t>
            </a:r>
          </a:p>
        </p:txBody>
      </p:sp>
    </p:spTree>
    <p:extLst>
      <p:ext uri="{BB962C8B-B14F-4D97-AF65-F5344CB8AC3E}">
        <p14:creationId xmlns:p14="http://schemas.microsoft.com/office/powerpoint/2010/main" val="11198997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55893185-8A49-4DE4-8A08-09836277342F}"/>
              </a:ext>
            </a:extLst>
          </p:cNvPr>
          <p:cNvPicPr>
            <a:picLocks noChangeAspect="1"/>
          </p:cNvPicPr>
          <p:nvPr/>
        </p:nvPicPr>
        <p:blipFill>
          <a:blip r:embed="rId2"/>
          <a:stretch>
            <a:fillRect/>
          </a:stretch>
        </p:blipFill>
        <p:spPr>
          <a:xfrm>
            <a:off x="-14068" y="1673"/>
            <a:ext cx="12192000" cy="6854653"/>
          </a:xfrm>
          <a:prstGeom prst="rect">
            <a:avLst/>
          </a:prstGeom>
        </p:spPr>
      </p:pic>
      <p:sp>
        <p:nvSpPr>
          <p:cNvPr id="3" name="Metin kutusu 2">
            <a:extLst>
              <a:ext uri="{FF2B5EF4-FFF2-40B4-BE49-F238E27FC236}">
                <a16:creationId xmlns:a16="http://schemas.microsoft.com/office/drawing/2014/main" id="{59684A67-69E5-41B3-BD74-C11382919C30}"/>
              </a:ext>
            </a:extLst>
          </p:cNvPr>
          <p:cNvSpPr txBox="1"/>
          <p:nvPr/>
        </p:nvSpPr>
        <p:spPr>
          <a:xfrm>
            <a:off x="1420838" y="5120639"/>
            <a:ext cx="10552394" cy="646331"/>
          </a:xfrm>
          <a:prstGeom prst="rect">
            <a:avLst/>
          </a:prstGeom>
          <a:noFill/>
        </p:spPr>
        <p:txBody>
          <a:bodyPr wrap="square" rtlCol="0">
            <a:spAutoFit/>
          </a:bodyPr>
          <a:lstStyle/>
          <a:p>
            <a:r>
              <a:rPr lang="tr-TR" b="1" dirty="0"/>
              <a:t>			     olarak görülmektedir. Yani </a:t>
            </a:r>
            <a:r>
              <a:rPr lang="tr-TR" b="1" dirty="0" err="1"/>
              <a:t>boost</a:t>
            </a:r>
            <a:r>
              <a:rPr lang="tr-TR" b="1" dirty="0"/>
              <a:t> etmek, odaklanmak ve odaklanma işlemleri</a:t>
            </a:r>
          </a:p>
          <a:p>
            <a:r>
              <a:rPr lang="tr-TR" b="1" dirty="0"/>
              <a:t>sonucunda optimizasyon algoritmasının çalıştırılması şeklinde çalışmaktadır.</a:t>
            </a:r>
          </a:p>
        </p:txBody>
      </p:sp>
    </p:spTree>
    <p:extLst>
      <p:ext uri="{BB962C8B-B14F-4D97-AF65-F5344CB8AC3E}">
        <p14:creationId xmlns:p14="http://schemas.microsoft.com/office/powerpoint/2010/main" val="11235722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674142C8-2DA3-4316-AD36-9D0874F83614}"/>
              </a:ext>
            </a:extLst>
          </p:cNvPr>
          <p:cNvSpPr txBox="1"/>
          <p:nvPr/>
        </p:nvSpPr>
        <p:spPr>
          <a:xfrm>
            <a:off x="3263705" y="2897945"/>
            <a:ext cx="1291187" cy="369332"/>
          </a:xfrm>
          <a:prstGeom prst="rect">
            <a:avLst/>
          </a:prstGeom>
          <a:noFill/>
        </p:spPr>
        <p:txBody>
          <a:bodyPr wrap="none" rtlCol="0">
            <a:spAutoFit/>
          </a:bodyPr>
          <a:lstStyle/>
          <a:p>
            <a:r>
              <a:rPr lang="tr-TR" dirty="0"/>
              <a:t>UYGULAMA</a:t>
            </a:r>
          </a:p>
        </p:txBody>
      </p:sp>
    </p:spTree>
    <p:extLst>
      <p:ext uri="{BB962C8B-B14F-4D97-AF65-F5344CB8AC3E}">
        <p14:creationId xmlns:p14="http://schemas.microsoft.com/office/powerpoint/2010/main" val="4001455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9536CE42-B603-4727-82AC-6AFE8650EBBC}"/>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5640759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D5B83C90-6A6D-47F3-923C-626C76F99973}"/>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F90B8E0D-7A31-462C-A7C5-5AFFF0D720DE}"/>
              </a:ext>
            </a:extLst>
          </p:cNvPr>
          <p:cNvSpPr txBox="1"/>
          <p:nvPr/>
        </p:nvSpPr>
        <p:spPr>
          <a:xfrm>
            <a:off x="829995" y="5162843"/>
            <a:ext cx="10621108" cy="1200329"/>
          </a:xfrm>
          <a:prstGeom prst="rect">
            <a:avLst/>
          </a:prstGeom>
          <a:noFill/>
        </p:spPr>
        <p:txBody>
          <a:bodyPr wrap="square" rtlCol="0">
            <a:spAutoFit/>
          </a:bodyPr>
          <a:lstStyle/>
          <a:p>
            <a:r>
              <a:rPr lang="tr-TR" dirty="0"/>
              <a:t>GBM den farkı : GBM teorik bir </a:t>
            </a:r>
            <a:r>
              <a:rPr lang="tr-TR" dirty="0" err="1"/>
              <a:t>framework</a:t>
            </a:r>
            <a:r>
              <a:rPr lang="tr-TR" dirty="0"/>
              <a:t> olarak görülebilir. Yani teorik anlamda regresyon ve sınıflandırma problemleri için bir çok problemi ortadan kaldırmış ölçeklenebilir teorik </a:t>
            </a:r>
            <a:r>
              <a:rPr lang="tr-TR" dirty="0" err="1"/>
              <a:t>framework</a:t>
            </a:r>
            <a:r>
              <a:rPr lang="tr-TR" dirty="0"/>
              <a:t> olarak görülebilir. </a:t>
            </a:r>
            <a:r>
              <a:rPr lang="tr-TR" dirty="0" err="1"/>
              <a:t>XGBoost</a:t>
            </a:r>
            <a:r>
              <a:rPr lang="tr-TR" dirty="0"/>
              <a:t> ise bu teorik </a:t>
            </a:r>
            <a:r>
              <a:rPr lang="tr-TR" dirty="0" err="1"/>
              <a:t>frameworku</a:t>
            </a:r>
            <a:r>
              <a:rPr lang="tr-TR" dirty="0"/>
              <a:t> daha hız ve performans odaklı olarak ve farklı </a:t>
            </a:r>
            <a:r>
              <a:rPr lang="tr-TR" dirty="0" err="1"/>
              <a:t>platformlarada</a:t>
            </a:r>
            <a:r>
              <a:rPr lang="tr-TR" dirty="0"/>
              <a:t> entegre edilebilir olarak </a:t>
            </a:r>
            <a:r>
              <a:rPr lang="tr-TR" dirty="0" err="1"/>
              <a:t>geliştirimiştir</a:t>
            </a:r>
            <a:r>
              <a:rPr lang="tr-TR" dirty="0"/>
              <a:t>.</a:t>
            </a:r>
          </a:p>
        </p:txBody>
      </p:sp>
    </p:spTree>
    <p:extLst>
      <p:ext uri="{BB962C8B-B14F-4D97-AF65-F5344CB8AC3E}">
        <p14:creationId xmlns:p14="http://schemas.microsoft.com/office/powerpoint/2010/main" val="33404591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F10CF23C-7D26-4C07-AC7D-90504EAB7F10}"/>
              </a:ext>
            </a:extLst>
          </p:cNvPr>
          <p:cNvSpPr txBox="1"/>
          <p:nvPr/>
        </p:nvSpPr>
        <p:spPr>
          <a:xfrm>
            <a:off x="5064369" y="2715065"/>
            <a:ext cx="1291187" cy="369332"/>
          </a:xfrm>
          <a:prstGeom prst="rect">
            <a:avLst/>
          </a:prstGeom>
          <a:noFill/>
        </p:spPr>
        <p:txBody>
          <a:bodyPr wrap="none" rtlCol="0">
            <a:spAutoFit/>
          </a:bodyPr>
          <a:lstStyle/>
          <a:p>
            <a:r>
              <a:rPr lang="tr-TR" dirty="0"/>
              <a:t>UYGULAMA</a:t>
            </a:r>
          </a:p>
        </p:txBody>
      </p:sp>
    </p:spTree>
    <p:extLst>
      <p:ext uri="{BB962C8B-B14F-4D97-AF65-F5344CB8AC3E}">
        <p14:creationId xmlns:p14="http://schemas.microsoft.com/office/powerpoint/2010/main" val="679222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D7BF9A35-9A73-4E5B-83DA-7BF84F714060}"/>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806804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EF41714-9D4D-43F0-A03B-E86DD14487F8}"/>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9999296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D946FD4C-0610-4763-897F-7351E297338E}"/>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D00760D7-D922-4C95-BA6B-C30718CA020D}"/>
              </a:ext>
            </a:extLst>
          </p:cNvPr>
          <p:cNvSpPr txBox="1"/>
          <p:nvPr/>
        </p:nvSpPr>
        <p:spPr>
          <a:xfrm>
            <a:off x="8126361" y="1106129"/>
            <a:ext cx="2689582" cy="369332"/>
          </a:xfrm>
          <a:prstGeom prst="rect">
            <a:avLst/>
          </a:prstGeom>
          <a:noFill/>
        </p:spPr>
        <p:txBody>
          <a:bodyPr wrap="none" rtlCol="0">
            <a:spAutoFit/>
          </a:bodyPr>
          <a:lstStyle/>
          <a:p>
            <a:r>
              <a:rPr lang="tr-TR" dirty="0" err="1"/>
              <a:t>XGBoost</a:t>
            </a:r>
            <a:r>
              <a:rPr lang="tr-TR" dirty="0"/>
              <a:t> C++ ile yazılmıştır.</a:t>
            </a:r>
          </a:p>
        </p:txBody>
      </p:sp>
      <p:sp>
        <p:nvSpPr>
          <p:cNvPr id="4" name="Metin kutusu 3">
            <a:extLst>
              <a:ext uri="{FF2B5EF4-FFF2-40B4-BE49-F238E27FC236}">
                <a16:creationId xmlns:a16="http://schemas.microsoft.com/office/drawing/2014/main" id="{22F66026-7A37-4A2E-A1BE-9DC5B7807563}"/>
              </a:ext>
            </a:extLst>
          </p:cNvPr>
          <p:cNvSpPr txBox="1"/>
          <p:nvPr/>
        </p:nvSpPr>
        <p:spPr>
          <a:xfrm>
            <a:off x="353962" y="690630"/>
            <a:ext cx="6256713" cy="1200329"/>
          </a:xfrm>
          <a:prstGeom prst="rect">
            <a:avLst/>
          </a:prstGeom>
          <a:noFill/>
        </p:spPr>
        <p:txBody>
          <a:bodyPr wrap="none" rtlCol="0">
            <a:spAutoFit/>
          </a:bodyPr>
          <a:lstStyle/>
          <a:p>
            <a:r>
              <a:rPr lang="tr-TR" dirty="0" err="1"/>
              <a:t>Light</a:t>
            </a:r>
            <a:r>
              <a:rPr lang="tr-TR" dirty="0"/>
              <a:t> GBM de </a:t>
            </a:r>
            <a:r>
              <a:rPr lang="tr-TR" dirty="0" err="1"/>
              <a:t>XGBoost</a:t>
            </a:r>
            <a:r>
              <a:rPr lang="tr-TR" dirty="0"/>
              <a:t> gibi karar ağaçlarına dayanmaktadır. Fakat</a:t>
            </a:r>
          </a:p>
          <a:p>
            <a:r>
              <a:rPr lang="tr-TR" dirty="0"/>
              <a:t>modelleme anlamında farklı bir strateji izliyor.</a:t>
            </a:r>
          </a:p>
          <a:p>
            <a:endParaRPr lang="tr-TR" dirty="0"/>
          </a:p>
          <a:p>
            <a:r>
              <a:rPr lang="tr-TR" dirty="0"/>
              <a:t>En temel farklılık </a:t>
            </a:r>
            <a:r>
              <a:rPr lang="tr-TR" dirty="0" err="1"/>
              <a:t>split</a:t>
            </a:r>
            <a:r>
              <a:rPr lang="tr-TR" dirty="0"/>
              <a:t> etme işlemlerinde ortaya çıkıyor.</a:t>
            </a:r>
          </a:p>
        </p:txBody>
      </p:sp>
      <p:sp>
        <p:nvSpPr>
          <p:cNvPr id="5" name="Metin kutusu 4">
            <a:extLst>
              <a:ext uri="{FF2B5EF4-FFF2-40B4-BE49-F238E27FC236}">
                <a16:creationId xmlns:a16="http://schemas.microsoft.com/office/drawing/2014/main" id="{60B92506-74FE-4E80-BA06-0388A6BFE0D6}"/>
              </a:ext>
            </a:extLst>
          </p:cNvPr>
          <p:cNvSpPr txBox="1"/>
          <p:nvPr/>
        </p:nvSpPr>
        <p:spPr>
          <a:xfrm>
            <a:off x="353962" y="2349084"/>
            <a:ext cx="11223522" cy="646331"/>
          </a:xfrm>
          <a:prstGeom prst="rect">
            <a:avLst/>
          </a:prstGeom>
          <a:noFill/>
        </p:spPr>
        <p:txBody>
          <a:bodyPr wrap="square" rtlCol="0">
            <a:spAutoFit/>
          </a:bodyPr>
          <a:lstStyle/>
          <a:p>
            <a:r>
              <a:rPr lang="tr-TR" dirty="0" err="1"/>
              <a:t>XGBoost</a:t>
            </a:r>
            <a:r>
              <a:rPr lang="tr-TR" dirty="0"/>
              <a:t> değişkenleri ayırmak ve farklı noktalarını araştırmak keşfetmek için karar ağaçlarını kullanıyor ki bu işleme </a:t>
            </a:r>
            <a:r>
              <a:rPr lang="tr-TR" b="1" dirty="0"/>
              <a:t>LEVEL-WISE AĞAÇ BÜYÜME STRATEJİSİ </a:t>
            </a:r>
            <a:r>
              <a:rPr lang="tr-TR" dirty="0"/>
              <a:t>adı verilir.</a:t>
            </a:r>
          </a:p>
        </p:txBody>
      </p:sp>
      <p:sp>
        <p:nvSpPr>
          <p:cNvPr id="8" name="Metin kutusu 7">
            <a:extLst>
              <a:ext uri="{FF2B5EF4-FFF2-40B4-BE49-F238E27FC236}">
                <a16:creationId xmlns:a16="http://schemas.microsoft.com/office/drawing/2014/main" id="{AD235212-E9FD-4BBE-8059-C186A0216BDA}"/>
              </a:ext>
            </a:extLst>
          </p:cNvPr>
          <p:cNvSpPr txBox="1"/>
          <p:nvPr/>
        </p:nvSpPr>
        <p:spPr>
          <a:xfrm>
            <a:off x="353962" y="3759495"/>
            <a:ext cx="11223522" cy="646331"/>
          </a:xfrm>
          <a:prstGeom prst="rect">
            <a:avLst/>
          </a:prstGeom>
          <a:noFill/>
        </p:spPr>
        <p:txBody>
          <a:bodyPr wrap="square" rtlCol="0">
            <a:spAutoFit/>
          </a:bodyPr>
          <a:lstStyle/>
          <a:p>
            <a:r>
              <a:rPr lang="tr-TR" dirty="0" err="1"/>
              <a:t>LightGBM</a:t>
            </a:r>
            <a:r>
              <a:rPr lang="tr-TR" dirty="0"/>
              <a:t> ise daha iyi model kurabilmek için </a:t>
            </a:r>
            <a:r>
              <a:rPr lang="tr-TR" dirty="0" err="1"/>
              <a:t>splitlere</a:t>
            </a:r>
            <a:r>
              <a:rPr lang="tr-TR" dirty="0"/>
              <a:t> odaklanıyor. Buna da </a:t>
            </a:r>
            <a:r>
              <a:rPr lang="tr-TR" b="1" dirty="0"/>
              <a:t>LEAF-WISE AĞAÇ BÜYÜME STRATEJİSİ </a:t>
            </a:r>
            <a:r>
              <a:rPr lang="tr-TR" dirty="0"/>
              <a:t>adı verilir. </a:t>
            </a:r>
          </a:p>
        </p:txBody>
      </p:sp>
      <p:sp>
        <p:nvSpPr>
          <p:cNvPr id="10" name="Metin kutusu 9">
            <a:extLst>
              <a:ext uri="{FF2B5EF4-FFF2-40B4-BE49-F238E27FC236}">
                <a16:creationId xmlns:a16="http://schemas.microsoft.com/office/drawing/2014/main" id="{1363193B-1824-45CD-9D64-84107F218DC7}"/>
              </a:ext>
            </a:extLst>
          </p:cNvPr>
          <p:cNvSpPr txBox="1"/>
          <p:nvPr/>
        </p:nvSpPr>
        <p:spPr>
          <a:xfrm>
            <a:off x="353961" y="5342826"/>
            <a:ext cx="11223521" cy="923330"/>
          </a:xfrm>
          <a:prstGeom prst="rect">
            <a:avLst/>
          </a:prstGeom>
          <a:noFill/>
        </p:spPr>
        <p:txBody>
          <a:bodyPr wrap="square">
            <a:spAutoFit/>
          </a:bodyPr>
          <a:lstStyle/>
          <a:p>
            <a:r>
              <a:rPr lang="tr-TR" dirty="0" err="1"/>
              <a:t>Algoritmik</a:t>
            </a:r>
            <a:r>
              <a:rPr lang="tr-TR" dirty="0"/>
              <a:t> olarak ifade etmek gerekirse ağaç yapılarındaki bölme işlemleri düşünüldüğünde </a:t>
            </a:r>
            <a:r>
              <a:rPr lang="tr-TR" dirty="0" err="1"/>
              <a:t>XGBoost</a:t>
            </a:r>
            <a:r>
              <a:rPr lang="tr-TR" dirty="0"/>
              <a:t> geniş kapsamlı ilk arama yapar. BFS dediğimiz. </a:t>
            </a:r>
            <a:r>
              <a:rPr lang="tr-TR" dirty="0" err="1"/>
              <a:t>Light</a:t>
            </a:r>
            <a:r>
              <a:rPr lang="tr-TR" dirty="0"/>
              <a:t> GBM ise ilk arama işlemini derinlemesine yapar. Bu da DFS tir.</a:t>
            </a:r>
          </a:p>
          <a:p>
            <a:r>
              <a:rPr lang="tr-TR" dirty="0"/>
              <a:t>Level-</a:t>
            </a:r>
            <a:r>
              <a:rPr lang="tr-TR" dirty="0" err="1"/>
              <a:t>wise</a:t>
            </a:r>
            <a:r>
              <a:rPr lang="tr-TR" dirty="0"/>
              <a:t> yerine </a:t>
            </a:r>
            <a:r>
              <a:rPr lang="tr-TR" dirty="0" err="1"/>
              <a:t>Leaf-wise</a:t>
            </a:r>
            <a:r>
              <a:rPr lang="tr-TR" dirty="0"/>
              <a:t> kullanıldığında </a:t>
            </a:r>
            <a:r>
              <a:rPr lang="tr-TR" dirty="0" err="1"/>
              <a:t>Light</a:t>
            </a:r>
            <a:r>
              <a:rPr lang="tr-TR" dirty="0"/>
              <a:t> GBM in performansı </a:t>
            </a:r>
            <a:r>
              <a:rPr lang="tr-TR" dirty="0" err="1"/>
              <a:t>XGBoost</a:t>
            </a:r>
            <a:r>
              <a:rPr lang="tr-TR" dirty="0"/>
              <a:t> a göre daha fazla olmaktadır.</a:t>
            </a:r>
          </a:p>
        </p:txBody>
      </p:sp>
    </p:spTree>
    <p:extLst>
      <p:ext uri="{BB962C8B-B14F-4D97-AF65-F5344CB8AC3E}">
        <p14:creationId xmlns:p14="http://schemas.microsoft.com/office/powerpoint/2010/main" val="15557364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6BBDBDDA-C8CC-44B7-9B7F-7F35C5BA7D7A}"/>
              </a:ext>
            </a:extLst>
          </p:cNvPr>
          <p:cNvSpPr txBox="1"/>
          <p:nvPr/>
        </p:nvSpPr>
        <p:spPr>
          <a:xfrm>
            <a:off x="3390314" y="2715065"/>
            <a:ext cx="1291187" cy="369332"/>
          </a:xfrm>
          <a:prstGeom prst="rect">
            <a:avLst/>
          </a:prstGeom>
          <a:noFill/>
        </p:spPr>
        <p:txBody>
          <a:bodyPr wrap="none" rtlCol="0">
            <a:spAutoFit/>
          </a:bodyPr>
          <a:lstStyle/>
          <a:p>
            <a:r>
              <a:rPr lang="tr-TR" dirty="0"/>
              <a:t>UYGULAMA</a:t>
            </a:r>
          </a:p>
        </p:txBody>
      </p:sp>
    </p:spTree>
    <p:extLst>
      <p:ext uri="{BB962C8B-B14F-4D97-AF65-F5344CB8AC3E}">
        <p14:creationId xmlns:p14="http://schemas.microsoft.com/office/powerpoint/2010/main" val="15243471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EA441232-DAFD-49AB-93F0-5644D5746DB2}"/>
              </a:ext>
            </a:extLst>
          </p:cNvPr>
          <p:cNvPicPr>
            <a:picLocks noChangeAspect="1"/>
          </p:cNvPicPr>
          <p:nvPr/>
        </p:nvPicPr>
        <p:blipFill>
          <a:blip r:embed="rId2"/>
          <a:stretch>
            <a:fillRect/>
          </a:stretch>
        </p:blipFill>
        <p:spPr>
          <a:xfrm>
            <a:off x="-28136" y="1673"/>
            <a:ext cx="12192000" cy="6854653"/>
          </a:xfrm>
          <a:prstGeom prst="rect">
            <a:avLst/>
          </a:prstGeom>
        </p:spPr>
      </p:pic>
      <p:sp>
        <p:nvSpPr>
          <p:cNvPr id="3" name="Metin kutusu 2">
            <a:extLst>
              <a:ext uri="{FF2B5EF4-FFF2-40B4-BE49-F238E27FC236}">
                <a16:creationId xmlns:a16="http://schemas.microsoft.com/office/drawing/2014/main" id="{C501DA56-EBAC-4C3D-9DAA-959543BA482A}"/>
              </a:ext>
            </a:extLst>
          </p:cNvPr>
          <p:cNvSpPr txBox="1"/>
          <p:nvPr/>
        </p:nvSpPr>
        <p:spPr>
          <a:xfrm>
            <a:off x="689628" y="801858"/>
            <a:ext cx="10888083" cy="4247317"/>
          </a:xfrm>
          <a:prstGeom prst="rect">
            <a:avLst/>
          </a:prstGeom>
          <a:noFill/>
        </p:spPr>
        <p:txBody>
          <a:bodyPr wrap="square" rtlCol="0">
            <a:spAutoFit/>
          </a:bodyPr>
          <a:lstStyle/>
          <a:p>
            <a:r>
              <a:rPr lang="tr-TR" dirty="0"/>
              <a:t>Kategorik değişken sayısı fazla olduğunda ve kategorik değişkenler çalışmamız için önemli olduğunda bizim için iyi</a:t>
            </a:r>
          </a:p>
          <a:p>
            <a:r>
              <a:rPr lang="tr-TR" dirty="0"/>
              <a:t>imkanlar sağlayan algoritmalardan birisidir.</a:t>
            </a:r>
          </a:p>
          <a:p>
            <a:endParaRPr lang="tr-TR" dirty="0"/>
          </a:p>
          <a:p>
            <a:r>
              <a:rPr lang="tr-TR" dirty="0"/>
              <a:t>Ağaca dayalı yöntemlerde genelde, </a:t>
            </a:r>
            <a:r>
              <a:rPr lang="tr-TR" dirty="0" err="1"/>
              <a:t>veribilimci</a:t>
            </a:r>
            <a:r>
              <a:rPr lang="tr-TR" dirty="0"/>
              <a:t> ellerindeki sayısal değişkenleri ağaçların performansını arttırabilmek</a:t>
            </a:r>
          </a:p>
          <a:p>
            <a:r>
              <a:rPr lang="tr-TR" dirty="0"/>
              <a:t>maksadıyla kategorik değişkenlere çevirip dallanmaların daha kolay bir şekilde olmasını sağlamaya çalışmaktadır. Bu sebeple kategorik değişken sayısı fazla olmasa da eldeki bazı sayısal değişkenler kategorik değişkenlere çevrilmeye çalışıldığından</a:t>
            </a:r>
          </a:p>
          <a:p>
            <a:r>
              <a:rPr lang="tr-TR" dirty="0"/>
              <a:t>dolayı ve </a:t>
            </a:r>
          </a:p>
          <a:p>
            <a:r>
              <a:rPr lang="tr-TR" dirty="0"/>
              <a:t>çevrildiğinden</a:t>
            </a:r>
          </a:p>
          <a:p>
            <a:r>
              <a:rPr lang="tr-TR" dirty="0"/>
              <a:t>dolayı genelde </a:t>
            </a:r>
          </a:p>
          <a:p>
            <a:r>
              <a:rPr lang="tr-TR" dirty="0"/>
              <a:t>elimizde çok</a:t>
            </a:r>
          </a:p>
          <a:p>
            <a:r>
              <a:rPr lang="tr-TR" dirty="0"/>
              <a:t>fazla sayıda kategorik değişken olabilmektedir.</a:t>
            </a:r>
          </a:p>
          <a:p>
            <a:r>
              <a:rPr lang="tr-TR" dirty="0"/>
              <a:t>Bu bazı kategorik değişkenlerin birbirleriyle</a:t>
            </a:r>
          </a:p>
          <a:p>
            <a:r>
              <a:rPr lang="tr-TR" dirty="0"/>
              <a:t>beraber değerlendirilerek dallanmalara inilmesinde ve genel anlamda değişkenlerin bölünecek olan kategorileri ile ilgili bazı problemlerle uğraşıldığında CATBOOST algoritması bize önemli bir imkan sağlamaktadır.</a:t>
            </a:r>
          </a:p>
        </p:txBody>
      </p:sp>
    </p:spTree>
    <p:extLst>
      <p:ext uri="{BB962C8B-B14F-4D97-AF65-F5344CB8AC3E}">
        <p14:creationId xmlns:p14="http://schemas.microsoft.com/office/powerpoint/2010/main" val="9770136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F46969F0-15FF-4B40-B13C-655A7AFC503C}"/>
              </a:ext>
            </a:extLst>
          </p:cNvPr>
          <p:cNvPicPr>
            <a:picLocks noChangeAspect="1"/>
          </p:cNvPicPr>
          <p:nvPr/>
        </p:nvPicPr>
        <p:blipFill>
          <a:blip r:embed="rId2"/>
          <a:stretch>
            <a:fillRect/>
          </a:stretch>
        </p:blipFill>
        <p:spPr>
          <a:xfrm>
            <a:off x="0" y="1673"/>
            <a:ext cx="12192000" cy="6854653"/>
          </a:xfrm>
          <a:prstGeom prst="rect">
            <a:avLst/>
          </a:prstGeom>
        </p:spPr>
      </p:pic>
      <p:sp>
        <p:nvSpPr>
          <p:cNvPr id="3" name="Metin kutusu 2">
            <a:extLst>
              <a:ext uri="{FF2B5EF4-FFF2-40B4-BE49-F238E27FC236}">
                <a16:creationId xmlns:a16="http://schemas.microsoft.com/office/drawing/2014/main" id="{1347BDE1-944C-4D06-896E-012C28F66EFB}"/>
              </a:ext>
            </a:extLst>
          </p:cNvPr>
          <p:cNvSpPr txBox="1"/>
          <p:nvPr/>
        </p:nvSpPr>
        <p:spPr>
          <a:xfrm>
            <a:off x="2518117" y="4783015"/>
            <a:ext cx="3379900" cy="369332"/>
          </a:xfrm>
          <a:prstGeom prst="rect">
            <a:avLst/>
          </a:prstGeom>
          <a:noFill/>
        </p:spPr>
        <p:txBody>
          <a:bodyPr wrap="none" rtlCol="0">
            <a:spAutoFit/>
          </a:bodyPr>
          <a:lstStyle/>
          <a:p>
            <a:r>
              <a:rPr lang="tr-TR" dirty="0"/>
              <a:t>Ne kadar hızlı olduğu tartışmalıdır.</a:t>
            </a:r>
          </a:p>
        </p:txBody>
      </p:sp>
    </p:spTree>
    <p:extLst>
      <p:ext uri="{BB962C8B-B14F-4D97-AF65-F5344CB8AC3E}">
        <p14:creationId xmlns:p14="http://schemas.microsoft.com/office/powerpoint/2010/main" val="3945333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D1000FF0-235C-4425-AB34-819D32E3CB9F}"/>
              </a:ext>
            </a:extLst>
          </p:cNvPr>
          <p:cNvSpPr txBox="1"/>
          <p:nvPr/>
        </p:nvSpPr>
        <p:spPr>
          <a:xfrm>
            <a:off x="2377440" y="2489982"/>
            <a:ext cx="1291187" cy="369332"/>
          </a:xfrm>
          <a:prstGeom prst="rect">
            <a:avLst/>
          </a:prstGeom>
          <a:noFill/>
        </p:spPr>
        <p:txBody>
          <a:bodyPr wrap="none" rtlCol="0">
            <a:spAutoFit/>
          </a:bodyPr>
          <a:lstStyle/>
          <a:p>
            <a:r>
              <a:rPr lang="tr-TR" dirty="0"/>
              <a:t>UYGULAMA</a:t>
            </a:r>
          </a:p>
        </p:txBody>
      </p:sp>
    </p:spTree>
    <p:extLst>
      <p:ext uri="{BB962C8B-B14F-4D97-AF65-F5344CB8AC3E}">
        <p14:creationId xmlns:p14="http://schemas.microsoft.com/office/powerpoint/2010/main" val="25665836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99B4776E-3B90-4416-A7D9-BC43D7F1E006}"/>
              </a:ext>
            </a:extLst>
          </p:cNvPr>
          <p:cNvSpPr txBox="1"/>
          <p:nvPr/>
        </p:nvSpPr>
        <p:spPr>
          <a:xfrm>
            <a:off x="4740812" y="2813538"/>
            <a:ext cx="1122680" cy="369332"/>
          </a:xfrm>
          <a:prstGeom prst="rect">
            <a:avLst/>
          </a:prstGeom>
          <a:noFill/>
        </p:spPr>
        <p:txBody>
          <a:bodyPr wrap="none" rtlCol="0">
            <a:spAutoFit/>
          </a:bodyPr>
          <a:lstStyle/>
          <a:p>
            <a:r>
              <a:rPr lang="tr-TR" dirty="0"/>
              <a:t>Uygulama</a:t>
            </a:r>
          </a:p>
        </p:txBody>
      </p:sp>
    </p:spTree>
    <p:extLst>
      <p:ext uri="{BB962C8B-B14F-4D97-AF65-F5344CB8AC3E}">
        <p14:creationId xmlns:p14="http://schemas.microsoft.com/office/powerpoint/2010/main" val="22147402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77F425FD-9FF7-45CD-B394-4E09173823FF}"/>
              </a:ext>
            </a:extLst>
          </p:cNvPr>
          <p:cNvSpPr txBox="1"/>
          <p:nvPr/>
        </p:nvSpPr>
        <p:spPr>
          <a:xfrm>
            <a:off x="4923692" y="2757268"/>
            <a:ext cx="591829" cy="369332"/>
          </a:xfrm>
          <a:prstGeom prst="rect">
            <a:avLst/>
          </a:prstGeom>
          <a:noFill/>
        </p:spPr>
        <p:txBody>
          <a:bodyPr wrap="none" rtlCol="0">
            <a:spAutoFit/>
          </a:bodyPr>
          <a:lstStyle/>
          <a:p>
            <a:r>
              <a:rPr lang="tr-TR" dirty="0"/>
              <a:t>SON</a:t>
            </a:r>
          </a:p>
        </p:txBody>
      </p:sp>
    </p:spTree>
    <p:extLst>
      <p:ext uri="{BB962C8B-B14F-4D97-AF65-F5344CB8AC3E}">
        <p14:creationId xmlns:p14="http://schemas.microsoft.com/office/powerpoint/2010/main" val="42546859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EF488E98-34D0-4B98-96D3-673A2B3AFE4E}"/>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20637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2975A160-EEFC-4630-9A34-0EE05E944A10}"/>
              </a:ext>
            </a:extLst>
          </p:cNvPr>
          <p:cNvSpPr txBox="1"/>
          <p:nvPr/>
        </p:nvSpPr>
        <p:spPr>
          <a:xfrm>
            <a:off x="3147934" y="2458387"/>
            <a:ext cx="1291187" cy="369332"/>
          </a:xfrm>
          <a:prstGeom prst="rect">
            <a:avLst/>
          </a:prstGeom>
          <a:noFill/>
        </p:spPr>
        <p:txBody>
          <a:bodyPr wrap="none" rtlCol="0">
            <a:spAutoFit/>
          </a:bodyPr>
          <a:lstStyle/>
          <a:p>
            <a:r>
              <a:rPr lang="tr-TR" dirty="0"/>
              <a:t>UYGULAMA</a:t>
            </a:r>
          </a:p>
        </p:txBody>
      </p:sp>
    </p:spTree>
    <p:extLst>
      <p:ext uri="{BB962C8B-B14F-4D97-AF65-F5344CB8AC3E}">
        <p14:creationId xmlns:p14="http://schemas.microsoft.com/office/powerpoint/2010/main" val="1102599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C2B49878-6181-4CE4-948B-760DFD3BEE7D}"/>
              </a:ext>
            </a:extLst>
          </p:cNvPr>
          <p:cNvPicPr>
            <a:picLocks noChangeAspect="1"/>
          </p:cNvPicPr>
          <p:nvPr/>
        </p:nvPicPr>
        <p:blipFill>
          <a:blip r:embed="rId2"/>
          <a:stretch>
            <a:fillRect/>
          </a:stretch>
        </p:blipFill>
        <p:spPr>
          <a:xfrm>
            <a:off x="0" y="1673"/>
            <a:ext cx="12192000" cy="6854653"/>
          </a:xfrm>
          <a:prstGeom prst="rect">
            <a:avLst/>
          </a:prstGeom>
        </p:spPr>
      </p:pic>
      <p:sp>
        <p:nvSpPr>
          <p:cNvPr id="6" name="Metin kutusu 5">
            <a:extLst>
              <a:ext uri="{FF2B5EF4-FFF2-40B4-BE49-F238E27FC236}">
                <a16:creationId xmlns:a16="http://schemas.microsoft.com/office/drawing/2014/main" id="{C2B7B7D2-6369-4DD2-85C5-EC395493C437}"/>
              </a:ext>
            </a:extLst>
          </p:cNvPr>
          <p:cNvSpPr txBox="1"/>
          <p:nvPr/>
        </p:nvSpPr>
        <p:spPr>
          <a:xfrm>
            <a:off x="1032387" y="1342103"/>
            <a:ext cx="9512710" cy="923330"/>
          </a:xfrm>
          <a:prstGeom prst="rect">
            <a:avLst/>
          </a:prstGeom>
          <a:noFill/>
        </p:spPr>
        <p:txBody>
          <a:bodyPr wrap="square" rtlCol="0">
            <a:spAutoFit/>
          </a:bodyPr>
          <a:lstStyle/>
          <a:p>
            <a:r>
              <a:rPr lang="tr-TR" dirty="0"/>
              <a:t>İlk olarak sınıflandırma problemleri için çıkmıştır. Sonra regresyon problemlerine de uyarlanmıştır.</a:t>
            </a:r>
          </a:p>
          <a:p>
            <a:endParaRPr lang="tr-TR" dirty="0"/>
          </a:p>
          <a:p>
            <a:r>
              <a:rPr lang="tr-TR" dirty="0" err="1"/>
              <a:t>Robust</a:t>
            </a:r>
            <a:r>
              <a:rPr lang="tr-TR" dirty="0"/>
              <a:t>, aykırı gözlemlere karşı dayanıklı olmayı ifade etmektedir.</a:t>
            </a:r>
          </a:p>
        </p:txBody>
      </p:sp>
    </p:spTree>
    <p:extLst>
      <p:ext uri="{BB962C8B-B14F-4D97-AF65-F5344CB8AC3E}">
        <p14:creationId xmlns:p14="http://schemas.microsoft.com/office/powerpoint/2010/main" val="3092133402"/>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1185</TotalTime>
  <Words>2478</Words>
  <Application>Microsoft Office PowerPoint</Application>
  <PresentationFormat>Geniş ekran</PresentationFormat>
  <Paragraphs>339</Paragraphs>
  <Slides>66</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66</vt:i4>
      </vt:variant>
    </vt:vector>
  </HeadingPairs>
  <TitlesOfParts>
    <vt:vector size="71" baseType="lpstr">
      <vt:lpstr>Arial</vt:lpstr>
      <vt:lpstr>Calibri</vt:lpstr>
      <vt:lpstr>Calibri Light</vt:lpstr>
      <vt:lpstr>Lao UI</vt:lpstr>
      <vt:lpstr>Office Teması</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Celal Aksu</dc:creator>
  <cp:lastModifiedBy>Celal Aksu</cp:lastModifiedBy>
  <cp:revision>83</cp:revision>
  <dcterms:created xsi:type="dcterms:W3CDTF">2020-08-31T17:42:26Z</dcterms:created>
  <dcterms:modified xsi:type="dcterms:W3CDTF">2020-10-28T22:30:03Z</dcterms:modified>
</cp:coreProperties>
</file>